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342" r:id="rId2"/>
    <p:sldId id="335" r:id="rId3"/>
    <p:sldId id="336" r:id="rId4"/>
    <p:sldId id="337" r:id="rId5"/>
    <p:sldId id="338" r:id="rId6"/>
    <p:sldId id="339" r:id="rId7"/>
    <p:sldId id="340" r:id="rId8"/>
    <p:sldId id="258" r:id="rId9"/>
    <p:sldId id="257" r:id="rId10"/>
    <p:sldId id="295" r:id="rId11"/>
    <p:sldId id="259" r:id="rId12"/>
    <p:sldId id="256" r:id="rId13"/>
    <p:sldId id="261" r:id="rId14"/>
    <p:sldId id="264" r:id="rId15"/>
    <p:sldId id="265" r:id="rId16"/>
    <p:sldId id="262" r:id="rId17"/>
    <p:sldId id="263" r:id="rId18"/>
    <p:sldId id="271" r:id="rId19"/>
    <p:sldId id="266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3" r:id="rId43"/>
    <p:sldId id="304" r:id="rId44"/>
    <p:sldId id="305" r:id="rId45"/>
    <p:sldId id="306" r:id="rId46"/>
    <p:sldId id="307" r:id="rId47"/>
    <p:sldId id="308" r:id="rId48"/>
    <p:sldId id="296" r:id="rId49"/>
    <p:sldId id="297" r:id="rId50"/>
    <p:sldId id="298" r:id="rId51"/>
    <p:sldId id="299" r:id="rId52"/>
    <p:sldId id="300" r:id="rId53"/>
    <p:sldId id="301" r:id="rId54"/>
    <p:sldId id="309" r:id="rId55"/>
    <p:sldId id="329" r:id="rId56"/>
    <p:sldId id="317" r:id="rId57"/>
    <p:sldId id="316" r:id="rId58"/>
    <p:sldId id="318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0" r:id="rId67"/>
    <p:sldId id="330" r:id="rId68"/>
    <p:sldId id="331" r:id="rId69"/>
    <p:sldId id="310" r:id="rId70"/>
    <p:sldId id="311" r:id="rId71"/>
    <p:sldId id="312" r:id="rId72"/>
    <p:sldId id="313" r:id="rId73"/>
    <p:sldId id="314" r:id="rId74"/>
    <p:sldId id="343" r:id="rId75"/>
    <p:sldId id="344" r:id="rId76"/>
    <p:sldId id="345" r:id="rId77"/>
    <p:sldId id="346" r:id="rId78"/>
    <p:sldId id="347" r:id="rId79"/>
    <p:sldId id="351" r:id="rId80"/>
    <p:sldId id="348" r:id="rId81"/>
    <p:sldId id="350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8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7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DE4D-D8ED-4088-89D2-DAFCB75513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DFF6-C1E9-4A0F-ADD1-B113DC055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CF6EB-33CC-48C9-A131-A193F0253E9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0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66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29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44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="" xmlns:a16="http://schemas.microsoft.com/office/drawing/2014/main" id="{1A34E324-24E1-436B-98F7-20F5D1273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B678C-4C57-40A9-8CF2-6D3ACD7FF848}" type="slidenum">
              <a:rPr lang="ru-RU" altLang="ru-RU"/>
              <a:pPr>
                <a:spcBef>
                  <a:spcPct val="0"/>
                </a:spcBef>
              </a:pPr>
              <a:t>72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="" xmlns:a16="http://schemas.microsoft.com/office/drawing/2014/main" id="{795D18BA-1427-4166-9D67-11348532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="" xmlns:a16="http://schemas.microsoft.com/office/drawing/2014/main" id="{76432D85-8449-4653-8AF3-A0B5C00D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F2DA0-CC7D-4E5E-BAA2-618ED6404E80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0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2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6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7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1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8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1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3C0C-3D1F-4885-9D23-D714663F79F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3446-E66A-4451-919F-71D69BE8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9.jpeg"/><Relationship Id="rId10" Type="http://schemas.openxmlformats.org/officeDocument/2006/relationships/image" Target="../media/image25.w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wm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eo.arizona.edu/xtal/group/lab.htm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indiamart.com/aimil/analytical-research.html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cn.ru/terka/tags/nauka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8.png"/><Relationship Id="rId4" Type="http://schemas.openxmlformats.org/officeDocument/2006/relationships/image" Target="../media/image76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88.pn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8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9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t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F0A131-C2C5-4C45-A1E9-0443D0B6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u="sng" dirty="0"/>
              <a:t>Осенний семестр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06B0BE-3F1B-4311-94EF-7692FA9F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9144000" cy="212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rgbClr val="3333FF"/>
                </a:solidFill>
              </a:rPr>
              <a:t>I. </a:t>
            </a:r>
            <a:r>
              <a:rPr lang="ru-RU" altLang="ru-RU" sz="4400" b="1">
                <a:solidFill>
                  <a:srgbClr val="3333FF"/>
                </a:solidFill>
              </a:rPr>
              <a:t>ФИЗИЧЕСКИЕ ОСНОВЫ ДИФРАКЦИОННЫХ МЕТОДОВ ИССЛЕДОВАНИЯ 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="" xmlns:a16="http://schemas.microsoft.com/office/drawing/2014/main" id="{2FA1AE99-410E-46ED-981C-F20C5245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9030"/>
            <a:ext cx="91440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/>
              <a:t>Зачет в конце семестра!!!</a:t>
            </a:r>
          </a:p>
        </p:txBody>
      </p:sp>
    </p:spTree>
    <p:extLst>
      <p:ext uri="{BB962C8B-B14F-4D97-AF65-F5344CB8AC3E}">
        <p14:creationId xmlns:p14="http://schemas.microsoft.com/office/powerpoint/2010/main" val="12681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3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3A02DF1-FC48-453A-879D-834B9B88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848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Определение симметрии кристаллической решетки, </a:t>
            </a:r>
            <a:r>
              <a:rPr lang="ru-RU" altLang="ru-RU" dirty="0"/>
              <a:t>класса симметрии</a:t>
            </a:r>
            <a:r>
              <a:rPr lang="en-US" altLang="ru-RU" dirty="0"/>
              <a:t> </a:t>
            </a:r>
            <a:r>
              <a:rPr lang="ru-RU" altLang="ru-RU" dirty="0"/>
              <a:t>(сингонии)</a:t>
            </a:r>
            <a:r>
              <a:rPr lang="ru-RU" altLang="ru-RU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996633"/>
                </a:solidFill>
              </a:rPr>
              <a:t>параметров элементарной ячейки кристалла</a:t>
            </a:r>
            <a:r>
              <a:rPr lang="ru-RU" altLang="ru-RU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Далее из анализа погашенных интенсивностей определяется </a:t>
            </a:r>
            <a:r>
              <a:rPr lang="ru-RU" altLang="ru-RU" dirty="0">
                <a:solidFill>
                  <a:srgbClr val="00B050"/>
                </a:solidFill>
              </a:rPr>
              <a:t>пространственная группа,</a:t>
            </a:r>
            <a:r>
              <a:rPr lang="ru-RU" altLang="ru-RU" dirty="0">
                <a:solidFill>
                  <a:srgbClr val="3333FF"/>
                </a:solidFill>
              </a:rPr>
              <a:t> симметрии кристалла </a:t>
            </a:r>
            <a:endParaRPr lang="ru-RU" alt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39D1DC-8EFD-4E33-A0A4-E8D12C6A9726}"/>
              </a:ext>
            </a:extLst>
          </p:cNvPr>
          <p:cNvSpPr txBox="1"/>
          <p:nvPr/>
        </p:nvSpPr>
        <p:spPr>
          <a:xfrm>
            <a:off x="2195736" y="332656"/>
            <a:ext cx="507203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altLang="ru-RU" sz="9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8DB1EF-4CD6-4A39-93AB-67555ED71736}"/>
              </a:ext>
            </a:extLst>
          </p:cNvPr>
          <p:cNvSpPr txBox="1"/>
          <p:nvPr/>
        </p:nvSpPr>
        <p:spPr>
          <a:xfrm>
            <a:off x="0" y="2580238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ЛАУЭГРАММЫ</a:t>
            </a:r>
          </a:p>
        </p:txBody>
      </p:sp>
    </p:spTree>
    <p:extLst>
      <p:ext uri="{BB962C8B-B14F-4D97-AF65-F5344CB8AC3E}">
        <p14:creationId xmlns:p14="http://schemas.microsoft.com/office/powerpoint/2010/main" val="26535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ue-1">
            <a:extLst>
              <a:ext uri="{FF2B5EF4-FFF2-40B4-BE49-F238E27FC236}">
                <a16:creationId xmlns="" xmlns:a16="http://schemas.microsoft.com/office/drawing/2014/main" id="{812775B2-3AEC-4A21-8016-4A28EA12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8183"/>
            <a:ext cx="3328307" cy="40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AFC122-7236-4C01-BE2A-D7D8B58BE74E}"/>
              </a:ext>
            </a:extLst>
          </p:cNvPr>
          <p:cNvSpPr txBox="1"/>
          <p:nvPr/>
        </p:nvSpPr>
        <p:spPr>
          <a:xfrm>
            <a:off x="1" y="0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Лауэграмма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формируется в широком спектре излучения (белый спектр), поэтому её анализ (геометрия расположения рефлексов) позволяет  получать ограниченный набор сведений об объекте на котором происходило рассеяние.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6D52F-1413-45D8-9200-A430D48E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6" y="2611667"/>
            <a:ext cx="5705474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Состояние образца (качество монокристалла - </a:t>
            </a:r>
            <a:r>
              <a:rPr lang="ru-RU" altLang="ru-RU" sz="2400" dirty="0" err="1"/>
              <a:t>блочность</a:t>
            </a:r>
            <a:r>
              <a:rPr lang="ru-RU" altLang="ru-RU" sz="2400" dirty="0"/>
              <a:t>, размеры блоков их количество и т.п.);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81F7471-1043-4181-85D9-1FD86F91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6" y="3923410"/>
            <a:ext cx="570864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Определение пространственной ориентировки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кристалла-образца;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26214EC-4822-4D7B-81BE-5502B696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6" y="5235153"/>
            <a:ext cx="570547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Некоторые сведения о симметрия кристалла </a:t>
            </a:r>
          </a:p>
        </p:txBody>
      </p:sp>
    </p:spTree>
    <p:extLst>
      <p:ext uri="{BB962C8B-B14F-4D97-AF65-F5344CB8AC3E}">
        <p14:creationId xmlns:p14="http://schemas.microsoft.com/office/powerpoint/2010/main" val="9272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D63264C7-B8AE-4705-8F35-7F6DD788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3778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РЕНТГЕНОГРАММЫ ВРАЩЕНИЯ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(КАЧАНИЯ)</a:t>
            </a:r>
            <a:r>
              <a:rPr lang="en-US" altLang="ru-RU" sz="6000" dirty="0"/>
              <a:t> </a:t>
            </a:r>
            <a:r>
              <a:rPr lang="ru-RU" altLang="ru-RU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4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5347B4-81AE-49A0-94BA-F862805D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67450"/>
            <a:ext cx="6606480" cy="4024322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F745C21B-748B-4A10-8652-F335B5C3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Схема образования рентгенограмм вращения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A28996E8-6FA1-4897-A7A8-F558ECC980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154995"/>
          <a:ext cx="3709344" cy="131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1688760" imgH="596880" progId="Equation.DSMT4">
                  <p:embed/>
                </p:oleObj>
              </mc:Choice>
              <mc:Fallback>
                <p:oleObj name="Equation" r:id="rId5" imgW="1688760" imgH="59688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A28996E8-6FA1-4897-A7A8-F558ECC98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154995"/>
                        <a:ext cx="3709344" cy="13108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52A29C4-E363-412A-B365-F3999E57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79" y="4787959"/>
            <a:ext cx="5069283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L– </a:t>
            </a:r>
            <a:r>
              <a:rPr lang="ru-RU" altLang="ru-RU" sz="1600" b="1" dirty="0"/>
              <a:t>Расстояние между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слоевыми рядами на пленке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d</a:t>
            </a:r>
            <a:r>
              <a:rPr lang="ru-RU" altLang="ru-RU" sz="1600" b="1" i="1" dirty="0"/>
              <a:t>*</a:t>
            </a:r>
            <a:r>
              <a:rPr lang="en-US" altLang="ru-RU" sz="1600" b="1" dirty="0"/>
              <a:t> - </a:t>
            </a:r>
            <a:r>
              <a:rPr lang="ru-RU" altLang="ru-RU" sz="1600" b="1" dirty="0"/>
              <a:t>межплоскостное расстояние вдоль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 направления С в обратной решетке</a:t>
            </a:r>
            <a:r>
              <a:rPr lang="en-US" altLang="ru-RU" sz="1600" b="1" dirty="0"/>
              <a:t>;</a:t>
            </a:r>
            <a:endParaRPr lang="ru-RU" altLang="ru-RU" sz="1600" b="1" dirty="0"/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n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–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номер слоевой в обратной решетке</a:t>
            </a:r>
            <a:r>
              <a:rPr lang="en-US" altLang="ru-RU" sz="1600" b="1" dirty="0"/>
              <a:t>;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/>
              <a:t>R</a:t>
            </a:r>
            <a:r>
              <a:rPr lang="en-US" altLang="ru-RU" sz="1600" b="1" i="1" baseline="-25000" dirty="0" err="1"/>
              <a:t>c</a:t>
            </a:r>
            <a:r>
              <a:rPr lang="en-US" altLang="ru-RU" sz="1600" b="1" dirty="0"/>
              <a:t>- </a:t>
            </a:r>
            <a:r>
              <a:rPr lang="ru-RU" altLang="ru-RU" sz="1600" b="1" dirty="0"/>
              <a:t>радиус фотокассеты;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/>
              <a:t>y</a:t>
            </a:r>
            <a:r>
              <a:rPr lang="en-US" altLang="ru-RU" sz="1600" b="1" i="1" baseline="-25000" dirty="0" err="1"/>
              <a:t>n</a:t>
            </a:r>
            <a:r>
              <a:rPr lang="en-US" altLang="ru-RU" sz="1600" b="1" dirty="0"/>
              <a:t> – </a:t>
            </a:r>
            <a:r>
              <a:rPr lang="ru-RU" altLang="ru-RU" sz="1600" b="1" dirty="0"/>
              <a:t>расстояние между нулевой и </a:t>
            </a:r>
            <a:r>
              <a:rPr lang="en-US" altLang="ru-RU" sz="1600" b="1" dirty="0"/>
              <a:t>n</a:t>
            </a:r>
            <a:r>
              <a:rPr lang="ru-RU" altLang="ru-RU" sz="1600" b="1" dirty="0"/>
              <a:t>–ой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 слоевыми линиями</a:t>
            </a:r>
            <a:r>
              <a:rPr lang="ru-RU" alt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7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E:\рентгенограмма вращения 2.tif">
            <a:extLst>
              <a:ext uri="{FF2B5EF4-FFF2-40B4-BE49-F238E27FC236}">
                <a16:creationId xmlns="" xmlns:a16="http://schemas.microsoft.com/office/drawing/2014/main" id="{BA54BC40-FA1F-4680-BF78-FA7A2DF0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346"/>
            <a:ext cx="9144000" cy="37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187F3-EEE1-4FB1-8D93-682DF32AEEAA}"/>
              </a:ext>
            </a:extLst>
          </p:cNvPr>
          <p:cNvSpPr txBox="1"/>
          <p:nvPr/>
        </p:nvSpPr>
        <p:spPr>
          <a:xfrm>
            <a:off x="0" y="5076659"/>
            <a:ext cx="9144000" cy="1555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33FF"/>
                </a:solidFill>
              </a:rPr>
              <a:t>Интенсивность тормозного спектра заметно меньше интенсивности </a:t>
            </a:r>
            <a:r>
              <a:rPr lang="ru-RU" sz="2400" b="1" dirty="0">
                <a:solidFill>
                  <a:srgbClr val="FF0000"/>
                </a:solidFill>
              </a:rPr>
              <a:t>линий характеристического спектра </a:t>
            </a:r>
            <a:r>
              <a:rPr lang="ru-RU" sz="2400" dirty="0">
                <a:solidFill>
                  <a:srgbClr val="3333FF"/>
                </a:solidFill>
              </a:rPr>
              <a:t>и поэтому дифракционные рефлексы возникающие на характеристических линиях хорошо наблюдаются на рентгенограмме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1A3C3999-A4E2-41CD-A343-47B125D6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694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Рентгенограмма вращения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монокристалла кварца. Излучении </a:t>
            </a:r>
            <a:r>
              <a:rPr lang="en-US" altLang="ru-RU" sz="2800" b="1" dirty="0" err="1"/>
              <a:t>FeK</a:t>
            </a:r>
            <a:r>
              <a:rPr lang="el-GR" altLang="ru-RU" sz="2800" b="1" baseline="-25000" dirty="0"/>
              <a:t>α</a:t>
            </a:r>
            <a:endParaRPr lang="ru-RU" altLang="ru-RU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4531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8BBB54-99FD-41CB-9FD6-0B479FE9DF35}"/>
              </a:ext>
            </a:extLst>
          </p:cNvPr>
          <p:cNvSpPr txBox="1"/>
          <p:nvPr/>
        </p:nvSpPr>
        <p:spPr>
          <a:xfrm>
            <a:off x="0" y="1429070"/>
            <a:ext cx="91440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кристалла позволяет связать отражение от каждой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плоскостей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кристалла с определенной длиной волны характеристического спектра </a:t>
            </a:r>
          </a:p>
        </p:txBody>
      </p:sp>
    </p:spTree>
    <p:extLst>
      <p:ext uri="{BB962C8B-B14F-4D97-AF65-F5344CB8AC3E}">
        <p14:creationId xmlns:p14="http://schemas.microsoft.com/office/powerpoint/2010/main" val="20253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Появляется возможность для каждого рефлекса определить от каких плоскостей кристалла произошло отражение и следовательно определить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индексы плоскости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 межплоскостное расстояние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7513CAD2-F631-4EAA-B284-7A8A9CA34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15543"/>
              </p:ext>
            </p:extLst>
          </p:nvPr>
        </p:nvGraphicFramePr>
        <p:xfrm>
          <a:off x="2235856" y="5631355"/>
          <a:ext cx="430439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3" imgW="825480" imgH="177480" progId="Equation.DSMT4">
                  <p:embed/>
                </p:oleObj>
              </mc:Choice>
              <mc:Fallback>
                <p:oleObj name="Equation" r:id="rId3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856" y="5631355"/>
                        <a:ext cx="4304393" cy="927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="" xmlns:a16="http://schemas.microsoft.com/office/drawing/2014/main" id="{1B2FD39C-90F6-4FD7-B306-0748AB8F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7175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/>
              <a:t>РЕГИСТРАЦИЯ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3333FF"/>
                </a:solidFill>
              </a:rPr>
              <a:t>УЗЛОВЫХ ПЛОСКОСТЕЙ ОБРАТНОЙ </a:t>
            </a:r>
            <a:r>
              <a:rPr lang="ru-RU" altLang="ru-RU" sz="4800" b="1" dirty="0">
                <a:solidFill>
                  <a:srgbClr val="3333FF"/>
                </a:solidFill>
              </a:rPr>
              <a:t>РЕШЕТКИ</a:t>
            </a:r>
            <a:r>
              <a:rPr lang="en-US" altLang="ru-RU" sz="48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800" b="1" dirty="0">
                <a:solidFill>
                  <a:srgbClr val="FF0000"/>
                </a:solidFill>
              </a:rPr>
              <a:t>(</a:t>
            </a:r>
            <a:r>
              <a:rPr lang="ru-RU" altLang="ru-RU" sz="4800" b="1" dirty="0">
                <a:solidFill>
                  <a:srgbClr val="FF0000"/>
                </a:solidFill>
              </a:rPr>
              <a:t>схема де-ИОНГА–БОУМАНА</a:t>
            </a:r>
            <a:r>
              <a:rPr lang="en-US" altLang="ru-RU" sz="4800" b="1" dirty="0">
                <a:solidFill>
                  <a:srgbClr val="FF0000"/>
                </a:solidFill>
              </a:rPr>
              <a:t>)</a:t>
            </a:r>
            <a:r>
              <a:rPr lang="ru-RU" altLang="ru-RU" sz="4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5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5099F3-638E-4B38-8E8F-8C913851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8" y="1939811"/>
            <a:ext cx="9144000" cy="4943475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04737CF3-460A-4046-91E6-79780E5A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Рентгеновская схема метода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де-ЙОНГА–БОУМАНА для регистрации 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узловых плоскостей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3333FF"/>
                </a:solidFill>
              </a:rPr>
              <a:t>обратной </a:t>
            </a:r>
            <a:r>
              <a:rPr lang="ru-RU" altLang="ru-RU" sz="2800" b="1" dirty="0">
                <a:solidFill>
                  <a:srgbClr val="3333FF"/>
                </a:solidFill>
              </a:rPr>
              <a:t>решетки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(вращается кристалл и детектор-пленка)</a:t>
            </a:r>
          </a:p>
        </p:txBody>
      </p:sp>
    </p:spTree>
    <p:extLst>
      <p:ext uri="{BB962C8B-B14F-4D97-AF65-F5344CB8AC3E}">
        <p14:creationId xmlns:p14="http://schemas.microsoft.com/office/powerpoint/2010/main" val="37355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DBD513-E5FB-48CB-A4EA-6A0BB6EF4102}"/>
              </a:ext>
            </a:extLst>
          </p:cNvPr>
          <p:cNvSpPr txBox="1"/>
          <p:nvPr/>
        </p:nvSpPr>
        <p:spPr>
          <a:xfrm>
            <a:off x="0" y="597673"/>
            <a:ext cx="9154423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обзор пройденного материала</a:t>
            </a:r>
            <a:endParaRPr lang="en-US" sz="6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/>
              <a:t>Осень 202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B0BAEF-A491-4E44-9E30-C6F420AA98D5}"/>
              </a:ext>
            </a:extLst>
          </p:cNvPr>
          <p:cNvSpPr txBox="1"/>
          <p:nvPr/>
        </p:nvSpPr>
        <p:spPr>
          <a:xfrm>
            <a:off x="0" y="3944941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мы уже прослушали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лекциях и изучили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сентябре – декабре 202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64980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H:\Кфорограмма 3.tif">
            <a:extLst>
              <a:ext uri="{FF2B5EF4-FFF2-40B4-BE49-F238E27FC236}">
                <a16:creationId xmlns="" xmlns:a16="http://schemas.microsoft.com/office/drawing/2014/main" id="{4B94D7FC-D3CA-4AEC-AFA7-4F2EE6E0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0" y="2582510"/>
            <a:ext cx="4562209" cy="40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7" descr="H:\Кфорограмма 1.tif">
            <a:extLst>
              <a:ext uri="{FF2B5EF4-FFF2-40B4-BE49-F238E27FC236}">
                <a16:creationId xmlns="" xmlns:a16="http://schemas.microsoft.com/office/drawing/2014/main" id="{7007ADA9-3FE2-4831-ACD9-7C457446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4477892" cy="40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7">
            <a:extLst>
              <a:ext uri="{FF2B5EF4-FFF2-40B4-BE49-F238E27FC236}">
                <a16:creationId xmlns="" xmlns:a16="http://schemas.microsoft.com/office/drawing/2014/main" id="{25466CD5-49A8-4646-BCBB-D2C324CB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7" y="2655536"/>
            <a:ext cx="311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</a:t>
            </a:r>
          </a:p>
        </p:txBody>
      </p:sp>
      <p:sp>
        <p:nvSpPr>
          <p:cNvPr id="54278" name="Text Box 8">
            <a:extLst>
              <a:ext uri="{FF2B5EF4-FFF2-40B4-BE49-F238E27FC236}">
                <a16:creationId xmlns="" xmlns:a16="http://schemas.microsoft.com/office/drawing/2014/main" id="{DC85D200-39F2-43D2-97B1-09D1A384D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67" y="2655536"/>
            <a:ext cx="3143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B6C8CD0A-0071-4401-B66E-763A7975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247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Рентгенограммы КФОР полученные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на моноклинном монокристалле </a:t>
            </a:r>
            <a:r>
              <a:rPr lang="ru-RU" altLang="ru-RU" sz="2800" b="1" dirty="0" err="1">
                <a:solidFill>
                  <a:srgbClr val="3333FF"/>
                </a:solidFill>
              </a:rPr>
              <a:t>дифторстилбена</a:t>
            </a:r>
            <a:r>
              <a:rPr lang="ru-RU" altLang="ru-RU" sz="2800" b="1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3333FF"/>
                </a:solidFill>
              </a:rPr>
              <a:t>a</a:t>
            </a:r>
            <a:r>
              <a:rPr lang="ru-RU" altLang="ru-RU" sz="2800" b="1" dirty="0">
                <a:solidFill>
                  <a:srgbClr val="3333FF"/>
                </a:solidFill>
              </a:rPr>
              <a:t>)-нулевая слоевая обратной решетки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б)- первая слоевая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4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5B4464-787F-4F43-8223-349BDF27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Метод регистрации неискаженной плоскости обратной решетки позволяет: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C83ECA-ECC1-4A4F-9CDE-6FEF003D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7002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1. Исследовать сечения обратной решетки на предмет погасаний рефлексов;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81265C-B12D-442E-8299-4AAE8980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633"/>
            <a:ext cx="9144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B050"/>
                </a:solidFill>
              </a:rPr>
              <a:t>2. Определять параметры элементарной ячеки;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84D6E7E-28C5-4476-AAA1-42C1848B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46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3. Измерять методом фотометрирования интенсивности рефлексов;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E6465B-8B8B-421B-8341-F083DE8C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9966"/>
                </a:solidFill>
              </a:rPr>
              <a:t>4. Позволяет непосредственно увидеть обратную решетку. Это самый наглядный способ работы с обратной решеткой</a:t>
            </a:r>
          </a:p>
        </p:txBody>
      </p:sp>
    </p:spTree>
    <p:extLst>
      <p:ext uri="{BB962C8B-B14F-4D97-AF65-F5344CB8AC3E}">
        <p14:creationId xmlns:p14="http://schemas.microsoft.com/office/powerpoint/2010/main" val="22284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="" xmlns:a16="http://schemas.microsoft.com/office/drawing/2014/main" id="{37154C1E-B46D-4E06-A6D0-60FD2E873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5024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МЕТОД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ДЕБАЯ-ШЕРЕРА</a:t>
            </a:r>
          </a:p>
        </p:txBody>
      </p:sp>
      <p:sp>
        <p:nvSpPr>
          <p:cNvPr id="55299" name="TextBox 1">
            <a:extLst>
              <a:ext uri="{FF2B5EF4-FFF2-40B4-BE49-F238E27FC236}">
                <a16:creationId xmlns="" xmlns:a16="http://schemas.microsoft.com/office/drawing/2014/main" id="{A5623CEA-7B59-414F-A0DB-1843D686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Исследования поликристаллических 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2888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>
            <a:extLst>
              <a:ext uri="{FF2B5EF4-FFF2-40B4-BE49-F238E27FC236}">
                <a16:creationId xmlns="" xmlns:a16="http://schemas.microsoft.com/office/drawing/2014/main" id="{9E1BB35D-60F0-4068-98E9-981445AB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412776"/>
            <a:ext cx="9148763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Поликристаллическая модификация материалов состоит из большого количества маленьких кристаллов ориентации которых в пространстве равновероятны</a:t>
            </a:r>
          </a:p>
        </p:txBody>
      </p:sp>
    </p:spTree>
    <p:extLst>
      <p:ext uri="{BB962C8B-B14F-4D97-AF65-F5344CB8AC3E}">
        <p14:creationId xmlns:p14="http://schemas.microsoft.com/office/powerpoint/2010/main" val="2412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="" xmlns:a16="http://schemas.microsoft.com/office/drawing/2014/main" id="{1C25781B-DC1E-4448-A924-C5F89F1E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Это означает, что модель поликристалла в обратном пространстве можно представить как бесчисленное количество концентрических сфер, радиусы которых равны модулям векторов обратной решетки соответствующих плоскостям прямой решетки с индексами </a:t>
            </a:r>
            <a:r>
              <a:rPr lang="en-US" altLang="ru-RU" sz="4000" b="1" dirty="0">
                <a:solidFill>
                  <a:srgbClr val="FF0000"/>
                </a:solidFill>
              </a:rPr>
              <a:t>(</a:t>
            </a:r>
            <a:r>
              <a:rPr lang="en-US" altLang="ru-RU" sz="4000" b="1" dirty="0" err="1">
                <a:solidFill>
                  <a:srgbClr val="FF0000"/>
                </a:solidFill>
              </a:rPr>
              <a:t>hkl</a:t>
            </a:r>
            <a:r>
              <a:rPr lang="en-US" altLang="ru-RU" sz="4000" b="1" dirty="0">
                <a:solidFill>
                  <a:srgbClr val="FF0000"/>
                </a:solidFill>
              </a:rPr>
              <a:t>)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28CBABF7-C645-405F-9074-B465541319C6}"/>
              </a:ext>
            </a:extLst>
          </p:cNvPr>
          <p:cNvSpPr/>
          <p:nvPr/>
        </p:nvSpPr>
        <p:spPr>
          <a:xfrm>
            <a:off x="144463" y="1463675"/>
            <a:ext cx="4749800" cy="453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A7DA5FD4-0700-4ACF-9A44-D28DDDA5D153}"/>
              </a:ext>
            </a:extLst>
          </p:cNvPr>
          <p:cNvSpPr/>
          <p:nvPr/>
        </p:nvSpPr>
        <p:spPr>
          <a:xfrm>
            <a:off x="862013" y="2111375"/>
            <a:ext cx="3314700" cy="3240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54A3A2E-AC17-4782-A313-7721D09D1DF6}"/>
              </a:ext>
            </a:extLst>
          </p:cNvPr>
          <p:cNvSpPr/>
          <p:nvPr/>
        </p:nvSpPr>
        <p:spPr>
          <a:xfrm>
            <a:off x="1282700" y="2579688"/>
            <a:ext cx="2476500" cy="23034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CA263E9D-E64E-4F3D-A344-100039020DAA}"/>
              </a:ext>
            </a:extLst>
          </p:cNvPr>
          <p:cNvSpPr/>
          <p:nvPr/>
        </p:nvSpPr>
        <p:spPr>
          <a:xfrm>
            <a:off x="1763713" y="3011488"/>
            <a:ext cx="1511300" cy="14398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TextBox 22">
            <a:extLst>
              <a:ext uri="{FF2B5EF4-FFF2-40B4-BE49-F238E27FC236}">
                <a16:creationId xmlns="" xmlns:a16="http://schemas.microsoft.com/office/drawing/2014/main" id="{E44CCC2D-DC6A-4470-A2B7-A5C36646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548063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O</a:t>
            </a:r>
            <a:endParaRPr lang="ru-RU" altLang="ru-RU" sz="1800" b="1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856C981-C678-4E26-A2E5-ED36E552EBE0}"/>
              </a:ext>
            </a:extLst>
          </p:cNvPr>
          <p:cNvSpPr/>
          <p:nvPr/>
        </p:nvSpPr>
        <p:spPr>
          <a:xfrm>
            <a:off x="2459038" y="3676650"/>
            <a:ext cx="125412" cy="109538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AF46CFD-253B-4608-A324-BD6565F8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46350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1</a:t>
            </a:r>
            <a:r>
              <a:rPr lang="en-US" altLang="ru-RU" sz="2400">
                <a:solidFill>
                  <a:srgbClr val="0000FF"/>
                </a:solidFill>
              </a:rPr>
              <a:t>=</a:t>
            </a:r>
            <a:r>
              <a:rPr lang="en-US" altLang="ru-RU" sz="2400" i="1">
                <a:solidFill>
                  <a:srgbClr val="0000FF"/>
                </a:solidFill>
              </a:rPr>
              <a:t>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1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1</a:t>
            </a:r>
            <a:endParaRPr lang="ru-RU" altLang="ru-RU" sz="240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69FFB292-54E6-462C-923C-4221BF204294}"/>
              </a:ext>
            </a:extLst>
          </p:cNvPr>
          <p:cNvCxnSpPr>
            <a:endCxn id="21" idx="1"/>
          </p:cNvCxnSpPr>
          <p:nvPr/>
        </p:nvCxnSpPr>
        <p:spPr>
          <a:xfrm>
            <a:off x="3563938" y="2276475"/>
            <a:ext cx="1584325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F4A2070-8335-4E4D-B5A7-611F981D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159125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2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2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2</a:t>
            </a:r>
            <a:r>
              <a:rPr lang="en-US" altLang="ru-RU" sz="2400" b="1" i="1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4D63C79D-17CD-44E7-9BBF-B91C90D807D6}"/>
              </a:ext>
            </a:extLst>
          </p:cNvPr>
          <p:cNvCxnSpPr/>
          <p:nvPr/>
        </p:nvCxnSpPr>
        <p:spPr>
          <a:xfrm flipV="1">
            <a:off x="2565400" y="1789113"/>
            <a:ext cx="1238250" cy="1943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8F18D92F-3022-4E4D-8704-69D64E5691D9}"/>
              </a:ext>
            </a:extLst>
          </p:cNvPr>
          <p:cNvCxnSpPr>
            <a:stCxn id="11" idx="7"/>
            <a:endCxn id="3" idx="7"/>
          </p:cNvCxnSpPr>
          <p:nvPr/>
        </p:nvCxnSpPr>
        <p:spPr>
          <a:xfrm flipV="1">
            <a:off x="2565400" y="2586038"/>
            <a:ext cx="1125538" cy="11064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FDD455B2-6CEA-4835-B8AD-2BD00F855170}"/>
              </a:ext>
            </a:extLst>
          </p:cNvPr>
          <p:cNvCxnSpPr>
            <a:endCxn id="24" idx="1"/>
          </p:cNvCxnSpPr>
          <p:nvPr/>
        </p:nvCxnSpPr>
        <p:spPr>
          <a:xfrm>
            <a:off x="3563938" y="2760663"/>
            <a:ext cx="1584325" cy="62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E5AEC33-997D-4427-A01F-63EBC70C6330}"/>
              </a:ext>
            </a:extLst>
          </p:cNvPr>
          <p:cNvCxnSpPr>
            <a:stCxn id="11" idx="7"/>
          </p:cNvCxnSpPr>
          <p:nvPr/>
        </p:nvCxnSpPr>
        <p:spPr>
          <a:xfrm flipV="1">
            <a:off x="2565400" y="3208338"/>
            <a:ext cx="1069975" cy="4841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6A6E3891-A962-480E-9546-CA3A2AAF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97300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3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3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3</a:t>
            </a:r>
            <a:endParaRPr lang="ru-RU" altLang="ru-RU" sz="240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F9240259-C256-4179-90C6-5025FFC15943}"/>
              </a:ext>
            </a:extLst>
          </p:cNvPr>
          <p:cNvCxnSpPr>
            <a:endCxn id="43" idx="1"/>
          </p:cNvCxnSpPr>
          <p:nvPr/>
        </p:nvCxnSpPr>
        <p:spPr>
          <a:xfrm>
            <a:off x="3419475" y="3389313"/>
            <a:ext cx="1728788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93F8C126-505A-4CD3-9A7A-A7660BECC58D}"/>
              </a:ext>
            </a:extLst>
          </p:cNvPr>
          <p:cNvCxnSpPr>
            <a:stCxn id="11" idx="0"/>
            <a:endCxn id="5" idx="5"/>
          </p:cNvCxnSpPr>
          <p:nvPr/>
        </p:nvCxnSpPr>
        <p:spPr>
          <a:xfrm>
            <a:off x="2520950" y="3676650"/>
            <a:ext cx="533400" cy="563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258B4851-7FAB-45C6-8B6C-125667AD1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413250"/>
            <a:ext cx="19415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4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4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4</a:t>
            </a:r>
            <a:endParaRPr lang="ru-RU" altLang="ru-RU" sz="240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04DD572-0848-4C84-A14D-B7E7D3AFE418}"/>
              </a:ext>
            </a:extLst>
          </p:cNvPr>
          <p:cNvCxnSpPr>
            <a:endCxn id="49" idx="1"/>
          </p:cNvCxnSpPr>
          <p:nvPr/>
        </p:nvCxnSpPr>
        <p:spPr>
          <a:xfrm>
            <a:off x="2843213" y="3957638"/>
            <a:ext cx="230505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Объект 14">
            <a:extLst>
              <a:ext uri="{FF2B5EF4-FFF2-40B4-BE49-F238E27FC236}">
                <a16:creationId xmlns="" xmlns:a16="http://schemas.microsoft.com/office/drawing/2014/main" id="{D0A4D886-59E5-4AAE-9EA5-F209B53DFF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5038" y="2301875"/>
          <a:ext cx="18002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495085" imgH="393529" progId="">
                  <p:embed/>
                </p:oleObj>
              </mc:Choice>
              <mc:Fallback>
                <p:oleObj name="Equation" r:id="rId3" imgW="495085" imgH="393529" progId="">
                  <p:embed/>
                  <p:pic>
                    <p:nvPicPr>
                      <p:cNvPr id="52" name="Объект 14">
                        <a:extLst>
                          <a:ext uri="{FF2B5EF4-FFF2-40B4-BE49-F238E27FC236}">
                            <a16:creationId xmlns="" xmlns:a16="http://schemas.microsoft.com/office/drawing/2014/main" id="{D0A4D886-59E5-4AAE-9EA5-F209B53DF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301875"/>
                        <a:ext cx="1800225" cy="1430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20">
            <a:extLst>
              <a:ext uri="{FF2B5EF4-FFF2-40B4-BE49-F238E27FC236}">
                <a16:creationId xmlns="" xmlns:a16="http://schemas.microsoft.com/office/drawing/2014/main" id="{2D37379D-3262-49CF-A3E2-6439220F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797300"/>
            <a:ext cx="194468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Вектор </a:t>
            </a:r>
            <a:r>
              <a:rPr lang="en-US" altLang="ru-RU" sz="1800" b="1">
                <a:solidFill>
                  <a:srgbClr val="3333FF"/>
                </a:solidFill>
              </a:rPr>
              <a:t>H</a:t>
            </a:r>
            <a:r>
              <a:rPr lang="ru-RU" altLang="ru-RU" sz="1800">
                <a:solidFill>
                  <a:srgbClr val="3333FF"/>
                </a:solidFill>
              </a:rPr>
              <a:t> это нормаль к плоскостям с</a:t>
            </a:r>
            <a:r>
              <a:rPr lang="en-US" altLang="ru-RU" sz="1800">
                <a:solidFill>
                  <a:srgbClr val="3333FF"/>
                </a:solidFill>
              </a:rPr>
              <a:t> </a:t>
            </a:r>
            <a:r>
              <a:rPr lang="ru-RU" altLang="ru-RU" sz="1800">
                <a:solidFill>
                  <a:srgbClr val="3333FF"/>
                </a:solidFill>
              </a:rPr>
              <a:t>индексами (</a:t>
            </a:r>
            <a:r>
              <a:rPr lang="en-US" altLang="ru-RU" sz="1800">
                <a:solidFill>
                  <a:srgbClr val="3333FF"/>
                </a:solidFill>
              </a:rPr>
              <a:t>hkl)</a:t>
            </a:r>
            <a:endParaRPr lang="ru-RU" altLang="ru-RU" sz="1800">
              <a:solidFill>
                <a:srgbClr val="3333FF"/>
              </a:solidFill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="" xmlns:a16="http://schemas.microsoft.com/office/drawing/2014/main" id="{0A2D379B-1780-4409-803B-25CE8AD9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2038"/>
            <a:ext cx="91201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Если все ориентации  кристаллитов в поликристалле равновероятны, концы векторов </a:t>
            </a:r>
            <a:r>
              <a:rPr lang="en-US" altLang="ru-RU" sz="2000" b="1">
                <a:solidFill>
                  <a:srgbClr val="3333FF"/>
                </a:solidFill>
              </a:rPr>
              <a:t>H</a:t>
            </a:r>
            <a:r>
              <a:rPr lang="en-US" altLang="ru-RU" sz="2000" baseline="-25000">
                <a:solidFill>
                  <a:srgbClr val="3333FF"/>
                </a:solidFill>
              </a:rPr>
              <a:t>hkl</a:t>
            </a:r>
            <a:r>
              <a:rPr lang="ru-RU" altLang="ru-RU" sz="2000">
                <a:solidFill>
                  <a:srgbClr val="3333FF"/>
                </a:solidFill>
              </a:rPr>
              <a:t> будут лежать на сферах радиуса 1</a:t>
            </a:r>
            <a:r>
              <a:rPr lang="en-US" altLang="ru-RU" sz="2000">
                <a:solidFill>
                  <a:srgbClr val="3333FF"/>
                </a:solidFill>
              </a:rPr>
              <a:t>/d</a:t>
            </a:r>
            <a:r>
              <a:rPr lang="en-US" altLang="ru-RU" sz="2000" baseline="-25000">
                <a:solidFill>
                  <a:srgbClr val="3333FF"/>
                </a:solidFill>
              </a:rPr>
              <a:t>hkl</a:t>
            </a:r>
            <a:endParaRPr lang="ru-RU" altLang="ru-RU" sz="2000" baseline="-25000">
              <a:solidFill>
                <a:srgbClr val="3333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BA7630-A774-4DF3-86EA-F36D2D12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Модель поликристалла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в обратном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35282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 animBg="1"/>
      <p:bldP spid="21" grpId="0" animBg="1"/>
      <p:bldP spid="24" grpId="0" animBg="1"/>
      <p:bldP spid="43" grpId="0" animBg="1"/>
      <p:bldP spid="49" grpId="0" animBg="1"/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E4D5147F-4609-4C48-B197-1399AC71433A}"/>
              </a:ext>
            </a:extLst>
          </p:cNvPr>
          <p:cNvSpPr/>
          <p:nvPr/>
        </p:nvSpPr>
        <p:spPr>
          <a:xfrm>
            <a:off x="3355975" y="957263"/>
            <a:ext cx="4897438" cy="4725987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AC280FC0-F216-4657-B00B-96757BAC45BB}"/>
              </a:ext>
            </a:extLst>
          </p:cNvPr>
          <p:cNvCxnSpPr>
            <a:stCxn id="18" idx="2"/>
          </p:cNvCxnSpPr>
          <p:nvPr/>
        </p:nvCxnSpPr>
        <p:spPr>
          <a:xfrm flipV="1">
            <a:off x="3752850" y="3338513"/>
            <a:ext cx="1979613" cy="952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BBF8BE8-DBB5-4368-8192-7AD6B20A7B05}"/>
              </a:ext>
            </a:extLst>
          </p:cNvPr>
          <p:cNvSpPr/>
          <p:nvPr/>
        </p:nvSpPr>
        <p:spPr>
          <a:xfrm>
            <a:off x="1879600" y="1484313"/>
            <a:ext cx="3889375" cy="3743325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E81AD6A1-1534-4B2D-8A02-AEC086A263C3}"/>
              </a:ext>
            </a:extLst>
          </p:cNvPr>
          <p:cNvCxnSpPr/>
          <p:nvPr/>
        </p:nvCxnSpPr>
        <p:spPr>
          <a:xfrm flipH="1" flipV="1">
            <a:off x="4221163" y="1484313"/>
            <a:ext cx="1547812" cy="18716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DC2AF3C-D634-44DD-8C71-F5FA2EA5937C}"/>
              </a:ext>
            </a:extLst>
          </p:cNvPr>
          <p:cNvSpPr/>
          <p:nvPr/>
        </p:nvSpPr>
        <p:spPr>
          <a:xfrm>
            <a:off x="4076700" y="1530350"/>
            <a:ext cx="360363" cy="365125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8919" name="Объект 12">
            <a:extLst>
              <a:ext uri="{FF2B5EF4-FFF2-40B4-BE49-F238E27FC236}">
                <a16:creationId xmlns="" xmlns:a16="http://schemas.microsoft.com/office/drawing/2014/main" id="{969D2A1F-D1D2-416C-AC4A-0C8405EB1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9675" y="1665288"/>
          <a:ext cx="15430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736600" imgH="431800" progId="">
                  <p:embed/>
                </p:oleObj>
              </mc:Choice>
              <mc:Fallback>
                <p:oleObj name="Equation" r:id="rId3" imgW="736600" imgH="431800" progId="">
                  <p:embed/>
                  <p:pic>
                    <p:nvPicPr>
                      <p:cNvPr id="38919" name="Объект 12">
                        <a:extLst>
                          <a:ext uri="{FF2B5EF4-FFF2-40B4-BE49-F238E27FC236}">
                            <a16:creationId xmlns="" xmlns:a16="http://schemas.microsoft.com/office/drawing/2014/main" id="{969D2A1F-D1D2-416C-AC4A-0C8405EB17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665288"/>
                        <a:ext cx="1543050" cy="904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Box 13">
            <a:extLst>
              <a:ext uri="{FF2B5EF4-FFF2-40B4-BE49-F238E27FC236}">
                <a16:creationId xmlns="" xmlns:a16="http://schemas.microsoft.com/office/drawing/2014/main" id="{C604E349-2F65-4E36-A514-56CA55BD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59125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O</a:t>
            </a:r>
            <a:endParaRPr lang="ru-RU" altLang="ru-RU" sz="1800"/>
          </a:p>
        </p:txBody>
      </p:sp>
      <p:sp>
        <p:nvSpPr>
          <p:cNvPr id="38921" name="TextBox 14">
            <a:extLst>
              <a:ext uri="{FF2B5EF4-FFF2-40B4-BE49-F238E27FC236}">
                <a16:creationId xmlns="" xmlns:a16="http://schemas.microsoft.com/office/drawing/2014/main" id="{C5935E0E-3BA3-4A7F-AF54-7173CB9B8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346200"/>
            <a:ext cx="19224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Сфера Эвальда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788B92-6050-47FC-AE89-736565DD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5853113"/>
            <a:ext cx="481488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Сферическая поверхность образованная концами векторов </a:t>
            </a:r>
            <a:r>
              <a:rPr lang="en-US" altLang="ru-RU" sz="1800" b="1"/>
              <a:t>H</a:t>
            </a:r>
            <a:r>
              <a:rPr lang="en-US" altLang="ru-RU" sz="1800" baseline="-25000"/>
              <a:t>hkl</a:t>
            </a:r>
            <a:r>
              <a:rPr lang="en-US" altLang="ru-RU" sz="1800"/>
              <a:t> </a:t>
            </a: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поликристаллического образца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C99E783-DEEB-4C18-8100-AB16882E1E3E}"/>
              </a:ext>
            </a:extLst>
          </p:cNvPr>
          <p:cNvCxnSpPr/>
          <p:nvPr/>
        </p:nvCxnSpPr>
        <p:spPr>
          <a:xfrm flipH="1" flipV="1">
            <a:off x="6105525" y="4483100"/>
            <a:ext cx="627063" cy="1370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5F385B-620B-4197-8641-192199A9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613400"/>
            <a:ext cx="3763963" cy="1201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Дифракционное отражение </a:t>
            </a: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 плоскостей (</a:t>
            </a:r>
            <a:r>
              <a:rPr lang="en-US" altLang="ru-RU" sz="1800"/>
              <a:t>hkl) </a:t>
            </a:r>
            <a:r>
              <a:rPr lang="ru-RU" altLang="ru-RU" sz="1800"/>
              <a:t>в виде окружности образованной пересечением двух сфер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E7B8F9E-BE21-4846-BC99-4BA40D837D7D}"/>
              </a:ext>
            </a:extLst>
          </p:cNvPr>
          <p:cNvCxnSpPr>
            <a:stCxn id="12" idx="0"/>
          </p:cNvCxnSpPr>
          <p:nvPr/>
        </p:nvCxnSpPr>
        <p:spPr>
          <a:xfrm flipV="1">
            <a:off x="2093913" y="3838575"/>
            <a:ext cx="2008187" cy="177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F7B12EE1-F16A-42AE-871C-CDAA3A2C0310}"/>
              </a:ext>
            </a:extLst>
          </p:cNvPr>
          <p:cNvSpPr/>
          <p:nvPr/>
        </p:nvSpPr>
        <p:spPr>
          <a:xfrm>
            <a:off x="3752850" y="3292475"/>
            <a:ext cx="125413" cy="109538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EE3A4D19-854A-47B2-B7CA-2E4C3E4DDADA}"/>
              </a:ext>
            </a:extLst>
          </p:cNvPr>
          <p:cNvCxnSpPr/>
          <p:nvPr/>
        </p:nvCxnSpPr>
        <p:spPr>
          <a:xfrm>
            <a:off x="825500" y="3346450"/>
            <a:ext cx="2927350" cy="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68EFC79-3417-4A16-B5EC-89428831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2884488"/>
            <a:ext cx="52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K</a:t>
            </a:r>
            <a:r>
              <a:rPr lang="en-US" altLang="ru-RU" sz="2400" baseline="-25000"/>
              <a:t>0</a:t>
            </a:r>
            <a:endParaRPr lang="ru-RU" altLang="ru-RU" sz="2400" baseline="-25000"/>
          </a:p>
        </p:txBody>
      </p:sp>
      <p:cxnSp>
        <p:nvCxnSpPr>
          <p:cNvPr id="38913" name="Прямая со стрелкой 38912">
            <a:extLst>
              <a:ext uri="{FF2B5EF4-FFF2-40B4-BE49-F238E27FC236}">
                <a16:creationId xmlns="" xmlns:a16="http://schemas.microsoft.com/office/drawing/2014/main" id="{CB02268D-7DD8-4B9A-B038-FCBA1502503E}"/>
              </a:ext>
            </a:extLst>
          </p:cNvPr>
          <p:cNvCxnSpPr>
            <a:stCxn id="18" idx="0"/>
            <a:endCxn id="11" idx="0"/>
          </p:cNvCxnSpPr>
          <p:nvPr/>
        </p:nvCxnSpPr>
        <p:spPr>
          <a:xfrm flipV="1">
            <a:off x="3814763" y="1530350"/>
            <a:ext cx="441325" cy="176212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TextBox 38913">
            <a:extLst>
              <a:ext uri="{FF2B5EF4-FFF2-40B4-BE49-F238E27FC236}">
                <a16:creationId xmlns="" xmlns:a16="http://schemas.microsoft.com/office/drawing/2014/main" id="{CABE8743-5F59-4964-A3CA-E13671D8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217963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K</a:t>
            </a:r>
            <a:r>
              <a:rPr lang="en-US" altLang="ru-RU" sz="2400" b="1" baseline="-25000"/>
              <a:t>H</a:t>
            </a:r>
            <a:endParaRPr lang="ru-RU" altLang="ru-RU" sz="2400" b="1" baseline="-25000"/>
          </a:p>
        </p:txBody>
      </p:sp>
      <p:sp>
        <p:nvSpPr>
          <p:cNvPr id="38922" name="TextBox 38921">
            <a:extLst>
              <a:ext uri="{FF2B5EF4-FFF2-40B4-BE49-F238E27FC236}">
                <a16:creationId xmlns="" xmlns:a16="http://schemas.microsoft.com/office/drawing/2014/main" id="{E7CFDF2C-5E57-4082-8B9D-FA9B31F9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2588"/>
            <a:ext cx="24034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Рентгеновский пучок</a:t>
            </a:r>
          </a:p>
        </p:txBody>
      </p:sp>
      <p:sp>
        <p:nvSpPr>
          <p:cNvPr id="38923" name="TextBox 38922">
            <a:extLst>
              <a:ext uri="{FF2B5EF4-FFF2-40B4-BE49-F238E27FC236}">
                <a16:creationId xmlns="" xmlns:a16="http://schemas.microsoft.com/office/drawing/2014/main" id="{FBE9BC25-4E87-4F7B-B43A-97CB237F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3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Схема образования дебаевского дифракционного кольца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8A9E8528-CB74-489E-A80A-0C399C6D6330}"/>
              </a:ext>
            </a:extLst>
          </p:cNvPr>
          <p:cNvSpPr/>
          <p:nvPr/>
        </p:nvSpPr>
        <p:spPr>
          <a:xfrm>
            <a:off x="5729288" y="3284538"/>
            <a:ext cx="123825" cy="109537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24" name="TextBox 38923">
            <a:extLst>
              <a:ext uri="{FF2B5EF4-FFF2-40B4-BE49-F238E27FC236}">
                <a16:creationId xmlns="" xmlns:a16="http://schemas.microsoft.com/office/drawing/2014/main" id="{47BCA30C-6D75-4D86-BD6A-ABE50B2B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3411538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O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</p:txBody>
      </p:sp>
    </p:spTree>
    <p:extLst>
      <p:ext uri="{BB962C8B-B14F-4D97-AF65-F5344CB8AC3E}">
        <p14:creationId xmlns:p14="http://schemas.microsoft.com/office/powerpoint/2010/main" val="33057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38920" grpId="0"/>
      <p:bldP spid="38921" grpId="0" animBg="1"/>
      <p:bldP spid="3" grpId="0" animBg="1"/>
      <p:bldP spid="12" grpId="0" animBg="1"/>
      <p:bldP spid="18" grpId="0" animBg="1"/>
      <p:bldP spid="26" grpId="0"/>
      <p:bldP spid="38914" grpId="0"/>
      <p:bldP spid="38922" grpId="0" animBg="1"/>
      <p:bldP spid="38923" grpId="0" animBg="1"/>
      <p:bldP spid="44" grpId="0" animBg="1"/>
      <p:bldP spid="389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9" name="Rectangle 11">
            <a:extLst>
              <a:ext uri="{FF2B5EF4-FFF2-40B4-BE49-F238E27FC236}">
                <a16:creationId xmlns="" xmlns:a16="http://schemas.microsoft.com/office/drawing/2014/main" id="{65CE1316-48BD-49EA-9BB9-7227DCC2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235575"/>
            <a:ext cx="4679950" cy="15113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62467" name="Text Box 5">
            <a:extLst>
              <a:ext uri="{FF2B5EF4-FFF2-40B4-BE49-F238E27FC236}">
                <a16:creationId xmlns="" xmlns:a16="http://schemas.microsoft.com/office/drawing/2014/main" id="{6737F966-A173-419B-98E1-C6CF08FE0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0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3333FF"/>
              </a:solidFill>
            </a:endParaRPr>
          </a:p>
        </p:txBody>
      </p:sp>
      <p:pic>
        <p:nvPicPr>
          <p:cNvPr id="211974" name="Picture 6" descr="Deb">
            <a:extLst>
              <a:ext uri="{FF2B5EF4-FFF2-40B4-BE49-F238E27FC236}">
                <a16:creationId xmlns="" xmlns:a16="http://schemas.microsoft.com/office/drawing/2014/main" id="{2C321DC4-0FA0-4418-92B1-41CC5B9F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00213"/>
            <a:ext cx="48307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5" name="Text Box 7">
            <a:extLst>
              <a:ext uri="{FF2B5EF4-FFF2-40B4-BE49-F238E27FC236}">
                <a16:creationId xmlns="" xmlns:a16="http://schemas.microsoft.com/office/drawing/2014/main" id="{970F2528-A12D-4CB7-9247-68895531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-4763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Геометрическая схема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получения порошковых рентгенограмм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(рентгенограмм Дебая-Шерера)</a:t>
            </a:r>
          </a:p>
        </p:txBody>
      </p:sp>
      <p:graphicFrame>
        <p:nvGraphicFramePr>
          <p:cNvPr id="211976" name="Object 8">
            <a:extLst>
              <a:ext uri="{FF2B5EF4-FFF2-40B4-BE49-F238E27FC236}">
                <a16:creationId xmlns="" xmlns:a16="http://schemas.microsoft.com/office/drawing/2014/main" id="{4F5B8355-770B-4AF8-9ED7-1944D3B33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1700213"/>
          <a:ext cx="35560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4" imgW="774028" imgH="177646" progId="">
                  <p:embed/>
                </p:oleObj>
              </mc:Choice>
              <mc:Fallback>
                <p:oleObj name="Equation" r:id="rId4" imgW="774028" imgH="177646" progId="">
                  <p:embed/>
                  <p:pic>
                    <p:nvPicPr>
                      <p:cNvPr id="211976" name="Object 8">
                        <a:extLst>
                          <a:ext uri="{FF2B5EF4-FFF2-40B4-BE49-F238E27FC236}">
                            <a16:creationId xmlns="" xmlns:a16="http://schemas.microsoft.com/office/drawing/2014/main" id="{4F5B8355-770B-4AF8-9ED7-1944D3B33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1700213"/>
                        <a:ext cx="3556000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>
            <a:extLst>
              <a:ext uri="{FF2B5EF4-FFF2-40B4-BE49-F238E27FC236}">
                <a16:creationId xmlns="" xmlns:a16="http://schemas.microsoft.com/office/drawing/2014/main" id="{E8C6A2B6-C25F-41B5-B435-710B0BF18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2852738"/>
          <a:ext cx="320198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6" imgW="787058" imgH="393529" progId="">
                  <p:embed/>
                </p:oleObj>
              </mc:Choice>
              <mc:Fallback>
                <p:oleObj name="Equation" r:id="rId6" imgW="787058" imgH="393529" progId="">
                  <p:embed/>
                  <p:pic>
                    <p:nvPicPr>
                      <p:cNvPr id="211977" name="Object 9">
                        <a:extLst>
                          <a:ext uri="{FF2B5EF4-FFF2-40B4-BE49-F238E27FC236}">
                            <a16:creationId xmlns="" xmlns:a16="http://schemas.microsoft.com/office/drawing/2014/main" id="{E8C6A2B6-C25F-41B5-B435-710B0BF18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852738"/>
                        <a:ext cx="3201988" cy="160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8" name="Object 10">
            <a:extLst>
              <a:ext uri="{FF2B5EF4-FFF2-40B4-BE49-F238E27FC236}">
                <a16:creationId xmlns="" xmlns:a16="http://schemas.microsoft.com/office/drawing/2014/main" id="{CCC82F45-3618-4780-9A1B-638564C38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938" y="5311775"/>
          <a:ext cx="45370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8" imgW="1485255" imgH="444307" progId="">
                  <p:embed/>
                </p:oleObj>
              </mc:Choice>
              <mc:Fallback>
                <p:oleObj name="Equation" r:id="rId8" imgW="1485255" imgH="444307" progId="">
                  <p:embed/>
                  <p:pic>
                    <p:nvPicPr>
                      <p:cNvPr id="211978" name="Object 10">
                        <a:extLst>
                          <a:ext uri="{FF2B5EF4-FFF2-40B4-BE49-F238E27FC236}">
                            <a16:creationId xmlns="" xmlns:a16="http://schemas.microsoft.com/office/drawing/2014/main" id="{CCC82F45-3618-4780-9A1B-638564C38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5311775"/>
                        <a:ext cx="4537075" cy="1357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Box 1">
            <a:extLst>
              <a:ext uri="{FF2B5EF4-FFF2-40B4-BE49-F238E27FC236}">
                <a16:creationId xmlns="" xmlns:a16="http://schemas.microsoft.com/office/drawing/2014/main" id="{7112E0A2-341C-44D4-8372-13B2975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759450"/>
            <a:ext cx="40846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Для кубической симметрии</a:t>
            </a:r>
          </a:p>
        </p:txBody>
      </p:sp>
    </p:spTree>
    <p:extLst>
      <p:ext uri="{BB962C8B-B14F-4D97-AF65-F5344CB8AC3E}">
        <p14:creationId xmlns:p14="http://schemas.microsoft.com/office/powerpoint/2010/main" val="22020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 animBg="1"/>
      <p:bldP spid="211975" grpId="0" animBg="1"/>
      <p:bldP spid="563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_0001b">
            <a:extLst>
              <a:ext uri="{FF2B5EF4-FFF2-40B4-BE49-F238E27FC236}">
                <a16:creationId xmlns="" xmlns:a16="http://schemas.microsoft.com/office/drawing/2014/main" id="{37F80FE0-0B26-4D44-AC0C-39B92AA8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65175"/>
            <a:ext cx="6705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DebaegammCoob-1a">
            <a:extLst>
              <a:ext uri="{FF2B5EF4-FFF2-40B4-BE49-F238E27FC236}">
                <a16:creationId xmlns="" xmlns:a16="http://schemas.microsoft.com/office/drawing/2014/main" id="{745B0CDB-AE2F-4F95-AD42-92568CC3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765175"/>
            <a:ext cx="1752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="" xmlns:a16="http://schemas.microsoft.com/office/drawing/2014/main" id="{0E27E92D-325E-47B5-825C-4D37519A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7651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</a:t>
            </a:r>
            <a:endParaRPr lang="ru-RU" altLang="ru-RU" sz="1800"/>
          </a:p>
        </p:txBody>
      </p:sp>
      <p:sp>
        <p:nvSpPr>
          <p:cNvPr id="29701" name="Text Box 7">
            <a:extLst>
              <a:ext uri="{FF2B5EF4-FFF2-40B4-BE49-F238E27FC236}">
                <a16:creationId xmlns="" xmlns:a16="http://schemas.microsoft.com/office/drawing/2014/main" id="{C410AF1D-F2FF-4495-8BBB-EAEEB53E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651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F</a:t>
            </a:r>
            <a:endParaRPr lang="ru-RU" altLang="ru-RU" sz="1800"/>
          </a:p>
        </p:txBody>
      </p:sp>
      <p:sp>
        <p:nvSpPr>
          <p:cNvPr id="29702" name="Text Box 8">
            <a:extLst>
              <a:ext uri="{FF2B5EF4-FFF2-40B4-BE49-F238E27FC236}">
                <a16:creationId xmlns="" xmlns:a16="http://schemas.microsoft.com/office/drawing/2014/main" id="{5119854A-90BC-4EFE-82C8-0BD46867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76517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</a:t>
            </a:r>
            <a:endParaRPr lang="ru-RU" altLang="ru-RU" sz="1800"/>
          </a:p>
        </p:txBody>
      </p:sp>
      <p:sp>
        <p:nvSpPr>
          <p:cNvPr id="29703" name="TextBox 1">
            <a:extLst>
              <a:ext uri="{FF2B5EF4-FFF2-40B4-BE49-F238E27FC236}">
                <a16:creationId xmlns="" xmlns:a16="http://schemas.microsoft.com/office/drawing/2014/main" id="{5679228F-7786-40E9-B857-25AE461E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5589588"/>
            <a:ext cx="1795463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Дебаеграммы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кубического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кристалла</a:t>
            </a:r>
          </a:p>
        </p:txBody>
      </p:sp>
      <p:sp>
        <p:nvSpPr>
          <p:cNvPr id="63496" name="Text Box 10">
            <a:extLst>
              <a:ext uri="{FF2B5EF4-FFF2-40B4-BE49-F238E27FC236}">
                <a16:creationId xmlns="" xmlns:a16="http://schemas.microsoft.com/office/drawing/2014/main" id="{5A736E56-06D1-42C0-8D2C-9C17A8B9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Метод Дебая-Шерера</a:t>
            </a:r>
          </a:p>
        </p:txBody>
      </p:sp>
    </p:spTree>
    <p:extLst>
      <p:ext uri="{BB962C8B-B14F-4D97-AF65-F5344CB8AC3E}">
        <p14:creationId xmlns:p14="http://schemas.microsoft.com/office/powerpoint/2010/main" val="23412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>
            <a:extLst>
              <a:ext uri="{FF2B5EF4-FFF2-40B4-BE49-F238E27FC236}">
                <a16:creationId xmlns="" xmlns:a16="http://schemas.microsoft.com/office/drawing/2014/main" id="{F712C5CE-DA08-4218-9EAD-64489CA5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3563938" cy="7921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45" name="Rectangle 5">
            <a:extLst>
              <a:ext uri="{FF2B5EF4-FFF2-40B4-BE49-F238E27FC236}">
                <a16:creationId xmlns="" xmlns:a16="http://schemas.microsoft.com/office/drawing/2014/main" id="{4435394A-D2A2-498F-83B6-64B7A7B2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21275"/>
            <a:ext cx="2519362" cy="7651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7046" name="Picture 6" descr="Deby-P">
            <a:extLst>
              <a:ext uri="{FF2B5EF4-FFF2-40B4-BE49-F238E27FC236}">
                <a16:creationId xmlns="" xmlns:a16="http://schemas.microsoft.com/office/drawing/2014/main" id="{9E5764AC-396B-4FC9-AE43-91D63AF9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316416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Debay-I">
            <a:extLst>
              <a:ext uri="{FF2B5EF4-FFF2-40B4-BE49-F238E27FC236}">
                <a16:creationId xmlns="" xmlns:a16="http://schemas.microsoft.com/office/drawing/2014/main" id="{0FCEB796-AA57-406B-9608-6CF656A8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5"/>
            <a:ext cx="83164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Debay-Fa">
            <a:extLst>
              <a:ext uri="{FF2B5EF4-FFF2-40B4-BE49-F238E27FC236}">
                <a16:creationId xmlns="" xmlns:a16="http://schemas.microsoft.com/office/drawing/2014/main" id="{FC33C66E-2073-4A44-A887-BB960B1B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831641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pk">
            <a:extLst>
              <a:ext uri="{FF2B5EF4-FFF2-40B4-BE49-F238E27FC236}">
                <a16:creationId xmlns="" xmlns:a16="http://schemas.microsoft.com/office/drawing/2014/main" id="{02966C48-328A-44DB-AFE7-9DCA828A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20" y="1435100"/>
            <a:ext cx="654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IK">
            <a:extLst>
              <a:ext uri="{FF2B5EF4-FFF2-40B4-BE49-F238E27FC236}">
                <a16:creationId xmlns="" xmlns:a16="http://schemas.microsoft.com/office/drawing/2014/main" id="{0EF2FDD1-ADEF-4689-AA83-2583E4D0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798762"/>
            <a:ext cx="6365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FK">
            <a:extLst>
              <a:ext uri="{FF2B5EF4-FFF2-40B4-BE49-F238E27FC236}">
                <a16:creationId xmlns="" xmlns:a16="http://schemas.microsoft.com/office/drawing/2014/main" id="{2D11597D-A8C3-4C75-828F-72222FA2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171950"/>
            <a:ext cx="6667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>
            <a:extLst>
              <a:ext uri="{FF2B5EF4-FFF2-40B4-BE49-F238E27FC236}">
                <a16:creationId xmlns="" xmlns:a16="http://schemas.microsoft.com/office/drawing/2014/main" id="{F4AC2806-5D16-44FF-BB99-64656EE7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693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Примитивная кубическая решетка - </a:t>
            </a:r>
            <a:r>
              <a:rPr lang="en-US" altLang="ru-RU" sz="2400"/>
              <a:t>ReO</a:t>
            </a:r>
            <a:r>
              <a:rPr lang="ru-RU" altLang="ru-RU" sz="2400" baseline="-25000"/>
              <a:t>3</a:t>
            </a:r>
            <a:r>
              <a:rPr lang="ru-RU" altLang="ru-RU" sz="2400"/>
              <a:t> 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="" xmlns:a16="http://schemas.microsoft.com/office/drawing/2014/main" id="{3A7C0743-1DC9-4B97-9380-F85285C9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598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Объемоцентрированная</a:t>
            </a:r>
            <a:r>
              <a:rPr lang="ru-RU" altLang="ru-RU" sz="1200"/>
              <a:t> </a:t>
            </a:r>
            <a:r>
              <a:rPr lang="ru-RU" altLang="ru-RU" sz="2400"/>
              <a:t>кубическая решетка </a:t>
            </a:r>
            <a:r>
              <a:rPr lang="en-US" altLang="ru-RU" sz="2400"/>
              <a:t>– </a:t>
            </a:r>
            <a:r>
              <a:rPr lang="ru-RU" altLang="ru-RU" sz="2400"/>
              <a:t>порошек </a:t>
            </a:r>
            <a:r>
              <a:rPr lang="en-US" altLang="ru-RU" sz="2400"/>
              <a:t>W</a:t>
            </a:r>
            <a:r>
              <a:rPr lang="ru-RU" altLang="ru-RU" sz="2400"/>
              <a:t> </a:t>
            </a:r>
          </a:p>
        </p:txBody>
      </p:sp>
      <p:sp>
        <p:nvSpPr>
          <p:cNvPr id="87054" name="Text Box 14">
            <a:extLst>
              <a:ext uri="{FF2B5EF4-FFF2-40B4-BE49-F238E27FC236}">
                <a16:creationId xmlns="" xmlns:a16="http://schemas.microsoft.com/office/drawing/2014/main" id="{16AD4640-6E98-4BB7-81EF-C3B537B7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14738"/>
            <a:ext cx="913947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Гранецентрированная кубическая решетка </a:t>
            </a:r>
            <a:r>
              <a:rPr lang="en-US" altLang="ru-RU" sz="2400" dirty="0"/>
              <a:t>- Ni</a:t>
            </a:r>
            <a:endParaRPr lang="ru-RU" altLang="ru-RU" sz="2400" dirty="0"/>
          </a:p>
        </p:txBody>
      </p:sp>
      <p:graphicFrame>
        <p:nvGraphicFramePr>
          <p:cNvPr id="87055" name="Object 15">
            <a:extLst>
              <a:ext uri="{FF2B5EF4-FFF2-40B4-BE49-F238E27FC236}">
                <a16:creationId xmlns="" xmlns:a16="http://schemas.microsoft.com/office/drawing/2014/main" id="{D85A0BD8-75D0-48EF-B08D-B8C1661429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" y="6046788"/>
          <a:ext cx="34559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9" imgW="2641600" imgH="457200" progId="">
                  <p:embed/>
                </p:oleObj>
              </mc:Choice>
              <mc:Fallback>
                <p:oleObj name="Equation" r:id="rId9" imgW="2641600" imgH="457200" progId="">
                  <p:embed/>
                  <p:pic>
                    <p:nvPicPr>
                      <p:cNvPr id="87055" name="Object 15">
                        <a:extLst>
                          <a:ext uri="{FF2B5EF4-FFF2-40B4-BE49-F238E27FC236}">
                            <a16:creationId xmlns="" xmlns:a16="http://schemas.microsoft.com/office/drawing/2014/main" id="{D85A0BD8-75D0-48EF-B08D-B8C166142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6046788"/>
                        <a:ext cx="3455988" cy="598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>
            <a:extLst>
              <a:ext uri="{FF2B5EF4-FFF2-40B4-BE49-F238E27FC236}">
                <a16:creationId xmlns="" xmlns:a16="http://schemas.microsoft.com/office/drawing/2014/main" id="{963EA17F-4254-44AB-AD7B-C9A2C79B9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199063"/>
          <a:ext cx="23764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11" imgW="1879600" imgH="457200" progId="">
                  <p:embed/>
                </p:oleObj>
              </mc:Choice>
              <mc:Fallback>
                <p:oleObj name="Equation" r:id="rId11" imgW="1879600" imgH="457200" progId="">
                  <p:embed/>
                  <p:pic>
                    <p:nvPicPr>
                      <p:cNvPr id="87056" name="Object 16">
                        <a:extLst>
                          <a:ext uri="{FF2B5EF4-FFF2-40B4-BE49-F238E27FC236}">
                            <a16:creationId xmlns="" xmlns:a16="http://schemas.microsoft.com/office/drawing/2014/main" id="{963EA17F-4254-44AB-AD7B-C9A2C79B9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199063"/>
                        <a:ext cx="2376488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7" name="Text Box 17">
            <a:extLst>
              <a:ext uri="{FF2B5EF4-FFF2-40B4-BE49-F238E27FC236}">
                <a16:creationId xmlns="" xmlns:a16="http://schemas.microsoft.com/office/drawing/2014/main" id="{9278E6B4-5C4F-4284-ABEC-86B4F037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5210175"/>
            <a:ext cx="44815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Правила погасаний рефлексов для объемоцентрированной кубической решетки</a:t>
            </a:r>
            <a:endParaRPr lang="ru-RU" altLang="ru-RU" sz="1800"/>
          </a:p>
        </p:txBody>
      </p:sp>
      <p:sp>
        <p:nvSpPr>
          <p:cNvPr id="87058" name="Text Box 18">
            <a:extLst>
              <a:ext uri="{FF2B5EF4-FFF2-40B4-BE49-F238E27FC236}">
                <a16:creationId xmlns="" xmlns:a16="http://schemas.microsoft.com/office/drawing/2014/main" id="{FC042032-6764-431C-B4FD-F3087D1A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6053138"/>
            <a:ext cx="4481512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Правила погасаний рефлексов для гранецентрированной кубической решетки </a:t>
            </a:r>
            <a:endParaRPr lang="ru-RU" altLang="ru-RU" sz="1800"/>
          </a:p>
        </p:txBody>
      </p:sp>
      <p:sp>
        <p:nvSpPr>
          <p:cNvPr id="87059" name="AutoShape 19">
            <a:extLst>
              <a:ext uri="{FF2B5EF4-FFF2-40B4-BE49-F238E27FC236}">
                <a16:creationId xmlns="" xmlns:a16="http://schemas.microsoft.com/office/drawing/2014/main" id="{55A06DDD-D7DA-4196-ACDF-0EDB05AC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32288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60" name="AutoShape 20">
            <a:extLst>
              <a:ext uri="{FF2B5EF4-FFF2-40B4-BE49-F238E27FC236}">
                <a16:creationId xmlns="" xmlns:a16="http://schemas.microsoft.com/office/drawing/2014/main" id="{8644C1FE-54D3-49F6-9B6F-D604170A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61658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6339" name="Text Box 21">
            <a:extLst>
              <a:ext uri="{FF2B5EF4-FFF2-40B4-BE49-F238E27FC236}">
                <a16:creationId xmlns="" xmlns:a16="http://schemas.microsoft.com/office/drawing/2014/main" id="{BBE74729-37A8-41BC-9FA3-DB8FD946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Примеры рентгенограмм полученных с порошковых образцов (рентгенограммы Дебая-Шерера)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29128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52" grpId="0" animBg="1"/>
      <p:bldP spid="87053" grpId="0" animBg="1"/>
      <p:bldP spid="87054" grpId="0" animBg="1"/>
      <p:bldP spid="87057" grpId="0" animBg="1"/>
      <p:bldP spid="87058" grpId="0" animBg="1"/>
      <p:bldP spid="87059" grpId="0" animBg="1"/>
      <p:bldP spid="87060" grpId="0" animBg="1"/>
      <p:bldP spid="56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="" xmlns:a16="http://schemas.microsoft.com/office/drawing/2014/main" id="{D6BC4940-2667-4DC5-BBD0-1C950906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8680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Дифракционные методы исследования структуры и состава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07128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13"/>
          <p:cNvGraphicFramePr>
            <a:graphicFrameLocks noChangeAspect="1"/>
          </p:cNvGraphicFramePr>
          <p:nvPr>
            <p:extLst/>
          </p:nvPr>
        </p:nvGraphicFramePr>
        <p:xfrm>
          <a:off x="5833926" y="4674673"/>
          <a:ext cx="31813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3" imgW="2171520" imgH="685800" progId="Equation.DSMT4">
                  <p:embed/>
                </p:oleObj>
              </mc:Choice>
              <mc:Fallback>
                <p:oleObj name="Equation" r:id="rId3" imgW="2171520" imgH="685800" progId="Equation.DSMT4">
                  <p:embed/>
                  <p:pic>
                    <p:nvPicPr>
                      <p:cNvPr id="29698" name="Object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926" y="4674673"/>
                        <a:ext cx="3181350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14"/>
          <p:cNvGraphicFramePr>
            <a:graphicFrameLocks noChangeAspect="1"/>
          </p:cNvGraphicFramePr>
          <p:nvPr>
            <p:extLst/>
          </p:nvPr>
        </p:nvGraphicFramePr>
        <p:xfrm>
          <a:off x="5546725" y="3517901"/>
          <a:ext cx="35972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5" imgW="2641320" imgH="685800" progId="Equation.DSMT4">
                  <p:embed/>
                </p:oleObj>
              </mc:Choice>
              <mc:Fallback>
                <p:oleObj name="Equation" r:id="rId5" imgW="2641320" imgH="685800" progId="Equation.DSMT4">
                  <p:embed/>
                  <p:pic>
                    <p:nvPicPr>
                      <p:cNvPr id="29699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517901"/>
                        <a:ext cx="3597275" cy="941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10" name="Text Box 5"/>
          <p:cNvSpPr txBox="1">
            <a:spLocks noChangeArrowheads="1"/>
          </p:cNvSpPr>
          <p:nvPr/>
        </p:nvSpPr>
        <p:spPr bwMode="auto">
          <a:xfrm>
            <a:off x="0" y="3175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Законы погасания для </a:t>
            </a:r>
            <a:r>
              <a:rPr lang="ru-RU" altLang="ru-RU" sz="2400" b="1" dirty="0">
                <a:latin typeface="Arial" pitchFamily="34" charset="0"/>
              </a:rPr>
              <a:t>примитивной</a:t>
            </a:r>
            <a:r>
              <a:rPr lang="en-US" altLang="ru-RU" sz="2400" b="1" dirty="0">
                <a:latin typeface="Arial" pitchFamily="34" charset="0"/>
              </a:rPr>
              <a:t> (P)</a:t>
            </a:r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, </a:t>
            </a:r>
            <a:r>
              <a:rPr lang="en-US" altLang="ru-RU" sz="2400" b="1" dirty="0" err="1">
                <a:solidFill>
                  <a:srgbClr val="3333FF"/>
                </a:solidFill>
                <a:latin typeface="Arial" pitchFamily="34" charset="0"/>
              </a:rPr>
              <a:t>гранецентрированной</a:t>
            </a:r>
            <a:r>
              <a:rPr lang="en-US" altLang="ru-RU" sz="2400" b="1" dirty="0">
                <a:solidFill>
                  <a:srgbClr val="3333FF"/>
                </a:solidFill>
                <a:latin typeface="Arial" pitchFamily="34" charset="0"/>
              </a:rPr>
              <a:t> (F) и </a:t>
            </a:r>
            <a:r>
              <a:rPr lang="en-US" altLang="ru-RU" sz="2400" b="1" dirty="0" err="1">
                <a:solidFill>
                  <a:srgbClr val="FF5050"/>
                </a:solidFill>
                <a:latin typeface="Arial" pitchFamily="34" charset="0"/>
              </a:rPr>
              <a:t>объемоцентрированной</a:t>
            </a:r>
            <a:r>
              <a:rPr lang="en-US" altLang="ru-RU" sz="2400" b="1" dirty="0">
                <a:solidFill>
                  <a:srgbClr val="FF5050"/>
                </a:solidFill>
                <a:latin typeface="Arial" pitchFamily="34" charset="0"/>
              </a:rPr>
              <a:t> (I)</a:t>
            </a:r>
            <a:r>
              <a:rPr lang="en-US" altLang="ru-RU" sz="2400" b="1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кубических </a:t>
            </a:r>
            <a:r>
              <a:rPr lang="en-US" altLang="ru-RU" sz="2400" b="1" dirty="0" err="1">
                <a:solidFill>
                  <a:srgbClr val="3333FF"/>
                </a:solidFill>
                <a:latin typeface="Arial" pitchFamily="34" charset="0"/>
              </a:rPr>
              <a:t>решеток</a:t>
            </a:r>
            <a:r>
              <a:rPr lang="en-US" altLang="ru-RU" sz="2400" dirty="0">
                <a:latin typeface="Arial" pitchFamily="34" charset="0"/>
              </a:rPr>
              <a:t> </a:t>
            </a:r>
            <a:endParaRPr lang="ru-RU" altLang="ru-RU" sz="2400" dirty="0">
              <a:latin typeface="Arial" pitchFamily="34" charset="0"/>
            </a:endParaRPr>
          </a:p>
        </p:txBody>
      </p:sp>
      <p:sp>
        <p:nvSpPr>
          <p:cNvPr id="39029" name="Rectangle 10"/>
          <p:cNvSpPr>
            <a:spLocks noChangeArrowheads="1"/>
          </p:cNvSpPr>
          <p:nvPr/>
        </p:nvSpPr>
        <p:spPr bwMode="auto">
          <a:xfrm>
            <a:off x="2409241" y="739702"/>
            <a:ext cx="128385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0" name="Rectangle 11"/>
          <p:cNvSpPr>
            <a:spLocks noChangeArrowheads="1"/>
          </p:cNvSpPr>
          <p:nvPr/>
        </p:nvSpPr>
        <p:spPr bwMode="auto">
          <a:xfrm>
            <a:off x="2407477" y="739702"/>
            <a:ext cx="137451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1" name="Rectangle 12"/>
          <p:cNvSpPr>
            <a:spLocks noChangeArrowheads="1"/>
          </p:cNvSpPr>
          <p:nvPr/>
        </p:nvSpPr>
        <p:spPr bwMode="auto">
          <a:xfrm>
            <a:off x="2410595" y="739702"/>
            <a:ext cx="121423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2" name="Rectangle 21"/>
          <p:cNvSpPr>
            <a:spLocks noChangeArrowheads="1"/>
          </p:cNvSpPr>
          <p:nvPr/>
        </p:nvSpPr>
        <p:spPr bwMode="auto">
          <a:xfrm>
            <a:off x="2325687" y="723078"/>
            <a:ext cx="37988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5893593" y="2171699"/>
          <a:ext cx="29035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7" imgW="1104840" imgH="444240" progId="Equation.DSMT4">
                  <p:embed/>
                </p:oleObj>
              </mc:Choice>
              <mc:Fallback>
                <p:oleObj name="Equation" r:id="rId7" imgW="1104840" imgH="444240" progId="Equation.DSMT4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593" y="2171699"/>
                        <a:ext cx="2903538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8" name="Object 122"/>
          <p:cNvGraphicFramePr>
            <a:graphicFrameLocks noChangeAspect="1"/>
          </p:cNvGraphicFramePr>
          <p:nvPr>
            <p:extLst/>
          </p:nvPr>
        </p:nvGraphicFramePr>
        <p:xfrm>
          <a:off x="5879963" y="1412775"/>
          <a:ext cx="28813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9" imgW="825142" imgH="177723" progId="Equation.DSMT4">
                  <p:embed/>
                </p:oleObj>
              </mc:Choice>
              <mc:Fallback>
                <p:oleObj name="Equation" r:id="rId9" imgW="825142" imgH="177723" progId="Equation.DSMT4">
                  <p:embed/>
                  <p:pic>
                    <p:nvPicPr>
                      <p:cNvPr id="29818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63" y="1412775"/>
                        <a:ext cx="2881313" cy="620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51DDA9-5744-4A6B-84D5-A5696CD83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72" y="1249473"/>
            <a:ext cx="5346224" cy="56102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9A4E131-FF49-4C75-AE59-FB1A72C9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19" y="5943701"/>
            <a:ext cx="3617185" cy="6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F7A7429C-068E-4CB5-A05D-D48F58CC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436861"/>
            <a:ext cx="4824412" cy="1511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3333FF"/>
              </a:solidFill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="" xmlns:a16="http://schemas.microsoft.com/office/drawing/2014/main" id="{8A6D87A9-9066-40BE-90C9-E377166A04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1413" y="1616249"/>
          <a:ext cx="47863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3" imgW="1816100" imgH="469900" progId="">
                  <p:embed/>
                </p:oleObj>
              </mc:Choice>
              <mc:Fallback>
                <p:oleObj name="Equation" r:id="rId3" imgW="1816100" imgH="469900" progId="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="" xmlns:a16="http://schemas.microsoft.com/office/drawing/2014/main" id="{8A6D87A9-9066-40BE-90C9-E377166A04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16249"/>
                        <a:ext cx="47863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1ED4CD8B-C9BD-445A-8884-552B234763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40" y="3284984"/>
          <a:ext cx="440823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5" imgW="1714500" imgH="444500" progId="">
                  <p:embed/>
                </p:oleObj>
              </mc:Choice>
              <mc:Fallback>
                <p:oleObj name="Equation" r:id="rId5" imgW="1714500" imgH="444500" progId="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="" xmlns:a16="http://schemas.microsoft.com/office/drawing/2014/main" id="{1ED4CD8B-C9BD-445A-8884-552B23476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0" y="3284984"/>
                        <a:ext cx="4408230" cy="1152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AB6D813D-20B0-4255-B8C8-DF89445A1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0" y="3284984"/>
          <a:ext cx="4572512" cy="11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7" imgW="1828800" imgH="431800" progId="">
                  <p:embed/>
                </p:oleObj>
              </mc:Choice>
              <mc:Fallback>
                <p:oleObj name="Equation" r:id="rId7" imgW="1828800" imgH="431800" progId="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="" xmlns:a16="http://schemas.microsoft.com/office/drawing/2014/main" id="{AB6D813D-20B0-4255-B8C8-DF89445A1F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984"/>
                        <a:ext cx="4572512" cy="11521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4511E75D-3B28-4045-88F1-39C3B82D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634527"/>
            <a:ext cx="18049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- </a:t>
            </a:r>
            <a:r>
              <a:rPr lang="ru-RU" altLang="ru-RU" sz="1800" dirty="0"/>
              <a:t>функция Лауэ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1337364C-4ED9-4BC1-91A8-A613A3C1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952" y="4601526"/>
            <a:ext cx="2882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- структурная амплитуда </a:t>
            </a:r>
          </a:p>
        </p:txBody>
      </p:sp>
      <p:sp>
        <p:nvSpPr>
          <p:cNvPr id="63497" name="TextBox 8">
            <a:extLst>
              <a:ext uri="{FF2B5EF4-FFF2-40B4-BE49-F238E27FC236}">
                <a16:creationId xmlns="" xmlns:a16="http://schemas.microsoft.com/office/drawing/2014/main" id="{7684A574-DD17-46D1-A31C-9623A38D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Интенсивность дифракционной линии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описывается выражением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01772-6055-4CA3-BBDC-85B52891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Дифракционный пик от такого поликристаллического образца представляет собой суперпозицию дифракционных пиков всех кристаллитов, находящихся в отражающем положении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9764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349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2B15CD-41C0-41E7-811C-4BAF3305E1FD}"/>
              </a:ext>
            </a:extLst>
          </p:cNvPr>
          <p:cNvSpPr txBox="1"/>
          <p:nvPr/>
        </p:nvSpPr>
        <p:spPr>
          <a:xfrm>
            <a:off x="0" y="234888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/>
              <a:t>Дифрактометрия</a:t>
            </a:r>
            <a:r>
              <a:rPr lang="ru-RU" sz="6600" b="1" dirty="0"/>
              <a:t> поликристаллов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1174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="" xmlns:a16="http://schemas.microsoft.com/office/drawing/2014/main" id="{EB113810-B81D-4D11-A002-042A0885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7094"/>
            <a:ext cx="9144001" cy="34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1">
            <a:extLst>
              <a:ext uri="{FF2B5EF4-FFF2-40B4-BE49-F238E27FC236}">
                <a16:creationId xmlns="" xmlns:a16="http://schemas.microsoft.com/office/drawing/2014/main" id="{84F7BB0C-0B76-4C75-B939-663A3462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Оптическая схема рентгеновского дифрактометра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для исследования поликристаллов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15059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Kudrenko">
            <a:extLst>
              <a:ext uri="{FF2B5EF4-FFF2-40B4-BE49-F238E27FC236}">
                <a16:creationId xmlns="" xmlns:a16="http://schemas.microsoft.com/office/drawing/2014/main" id="{E87D0950-71E3-4539-8E50-E2BA6B35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20813"/>
            <a:ext cx="70580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4">
            <a:extLst>
              <a:ext uri="{FF2B5EF4-FFF2-40B4-BE49-F238E27FC236}">
                <a16:creationId xmlns="" xmlns:a16="http://schemas.microsoft.com/office/drawing/2014/main" id="{1699214F-F9A4-4DF2-8059-5E0109DD7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Современный рентгеновский дифрактометр – прибор предназначенный для сбора дифракционных данных о поликристаллах</a:t>
            </a:r>
          </a:p>
        </p:txBody>
      </p:sp>
    </p:spTree>
    <p:extLst>
      <p:ext uri="{BB962C8B-B14F-4D97-AF65-F5344CB8AC3E}">
        <p14:creationId xmlns:p14="http://schemas.microsoft.com/office/powerpoint/2010/main" val="39665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4673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2215E2-FBA2-41FC-93B9-8C738153635D}"/>
              </a:ext>
            </a:extLst>
          </p:cNvPr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рентгенограмма неизвестного вещества (мелкий порошок)</a:t>
            </a:r>
          </a:p>
        </p:txBody>
      </p:sp>
    </p:spTree>
    <p:extLst>
      <p:ext uri="{BB962C8B-B14F-4D97-AF65-F5344CB8AC3E}">
        <p14:creationId xmlns:p14="http://schemas.microsoft.com/office/powerpoint/2010/main" val="6885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803" y="925267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Из эксперимента мы определяем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дифракционные углы интенсивности линий и рассчитываем величины межплоскостных расстояний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7540A0-6892-4B70-9761-1CD39A025D12}"/>
              </a:ext>
            </a:extLst>
          </p:cNvPr>
          <p:cNvSpPr txBox="1"/>
          <p:nvPr/>
        </p:nvSpPr>
        <p:spPr>
          <a:xfrm>
            <a:off x="1568431" y="5278305"/>
            <a:ext cx="16353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{</a:t>
            </a:r>
            <a:r>
              <a:rPr lang="en-US" sz="4800" i="1" dirty="0">
                <a:solidFill>
                  <a:srgbClr val="FF0000"/>
                </a:solidFill>
              </a:rPr>
              <a:t>I</a:t>
            </a:r>
            <a:r>
              <a:rPr lang="en-US" sz="4800" baseline="-25000" dirty="0">
                <a:solidFill>
                  <a:srgbClr val="FF0000"/>
                </a:solidFill>
              </a:rPr>
              <a:t>i</a:t>
            </a:r>
            <a:r>
              <a:rPr lang="en-US" sz="4800" dirty="0">
                <a:solidFill>
                  <a:srgbClr val="FF0000"/>
                </a:solidFill>
              </a:rPr>
              <a:t>; </a:t>
            </a:r>
            <a:r>
              <a:rPr lang="el-GR" sz="4800" dirty="0">
                <a:solidFill>
                  <a:srgbClr val="FF0000"/>
                </a:solidFill>
              </a:rPr>
              <a:t>θ</a:t>
            </a:r>
            <a:r>
              <a:rPr lang="en-US" sz="4800" baseline="-25000" dirty="0" err="1">
                <a:solidFill>
                  <a:srgbClr val="FF0000"/>
                </a:solidFill>
              </a:rPr>
              <a:t>i</a:t>
            </a:r>
            <a:r>
              <a:rPr lang="en-US" sz="4800" dirty="0">
                <a:solidFill>
                  <a:srgbClr val="FF0000"/>
                </a:solidFill>
              </a:rPr>
              <a:t>}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AB02E5-DC2A-4DF5-BAED-3552A50B4617}"/>
              </a:ext>
            </a:extLst>
          </p:cNvPr>
          <p:cNvSpPr txBox="1"/>
          <p:nvPr/>
        </p:nvSpPr>
        <p:spPr>
          <a:xfrm>
            <a:off x="6392967" y="5278303"/>
            <a:ext cx="10294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3333FF"/>
                </a:solidFill>
              </a:rPr>
              <a:t>{</a:t>
            </a:r>
            <a:r>
              <a:rPr lang="en-US" sz="4800" i="1" dirty="0">
                <a:solidFill>
                  <a:srgbClr val="3333FF"/>
                </a:solidFill>
              </a:rPr>
              <a:t>d</a:t>
            </a:r>
            <a:r>
              <a:rPr lang="en-US" sz="4800" baseline="-25000" dirty="0">
                <a:solidFill>
                  <a:srgbClr val="3333FF"/>
                </a:solidFill>
              </a:rPr>
              <a:t>i</a:t>
            </a:r>
            <a:r>
              <a:rPr lang="en-US" sz="4800" dirty="0">
                <a:solidFill>
                  <a:srgbClr val="3333FF"/>
                </a:solidFill>
              </a:rPr>
              <a:t>}</a:t>
            </a:r>
            <a:endParaRPr lang="ru-RU" sz="4800" dirty="0">
              <a:solidFill>
                <a:srgbClr val="3333FF"/>
              </a:soli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C02EC504-6F54-47A8-B4C9-E30CE4E537EA}"/>
              </a:ext>
            </a:extLst>
          </p:cNvPr>
          <p:cNvSpPr/>
          <p:nvPr/>
        </p:nvSpPr>
        <p:spPr>
          <a:xfrm>
            <a:off x="4160719" y="5633517"/>
            <a:ext cx="1440160" cy="531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935429E-7E38-45E5-AC79-C0CBE9A6FB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63888" y="5101731"/>
          <a:ext cx="2469006" cy="5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825480" imgH="177480" progId="Equation.DSMT4">
                  <p:embed/>
                </p:oleObj>
              </mc:Choice>
              <mc:Fallback>
                <p:oleObj name="Equation" r:id="rId3" imgW="825480" imgH="17748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2935429E-7E38-45E5-AC79-C0CBE9A6F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5101731"/>
                        <a:ext cx="2469006" cy="5317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унок1">
            <a:extLst>
              <a:ext uri="{FF2B5EF4-FFF2-40B4-BE49-F238E27FC236}">
                <a16:creationId xmlns="" xmlns:a16="http://schemas.microsoft.com/office/drawing/2014/main" id="{0CCC0515-D60A-4E8F-8292-186D014D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068638"/>
            <a:ext cx="4751388" cy="102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5">
            <a:extLst>
              <a:ext uri="{FF2B5EF4-FFF2-40B4-BE49-F238E27FC236}">
                <a16:creationId xmlns="" xmlns:a16="http://schemas.microsoft.com/office/drawing/2014/main" id="{EC4F6C3C-4C62-44D4-85DF-0271A2271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2536825"/>
          <a:ext cx="410368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4" imgW="774364" imgH="393529" progId="">
                  <p:embed/>
                </p:oleObj>
              </mc:Choice>
              <mc:Fallback>
                <p:oleObj name="Equation" r:id="rId4" imgW="774364" imgH="393529" progId="">
                  <p:embed/>
                  <p:pic>
                    <p:nvPicPr>
                      <p:cNvPr id="13314" name="Object 5">
                        <a:extLst>
                          <a:ext uri="{FF2B5EF4-FFF2-40B4-BE49-F238E27FC236}">
                            <a16:creationId xmlns="" xmlns:a16="http://schemas.microsoft.com/office/drawing/2014/main" id="{EC4F6C3C-4C62-44D4-85DF-0271A2271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536825"/>
                        <a:ext cx="4103688" cy="208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2">
            <a:extLst>
              <a:ext uri="{FF2B5EF4-FFF2-40B4-BE49-F238E27FC236}">
                <a16:creationId xmlns="" xmlns:a16="http://schemas.microsoft.com/office/drawing/2014/main" id="{68A84C3B-7E41-4314-9EEA-253EB2BE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093788"/>
            <a:ext cx="32146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Углы дифракционных линий</a:t>
            </a:r>
          </a:p>
        </p:txBody>
      </p:sp>
      <p:sp>
        <p:nvSpPr>
          <p:cNvPr id="37893" name="TextBox 3">
            <a:extLst>
              <a:ext uri="{FF2B5EF4-FFF2-40B4-BE49-F238E27FC236}">
                <a16:creationId xmlns="" xmlns:a16="http://schemas.microsoft.com/office/drawing/2014/main" id="{1A4A1859-AB84-4306-B230-C417BAB0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00663"/>
            <a:ext cx="333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Межплоскостные расстояния</a:t>
            </a:r>
          </a:p>
        </p:txBody>
      </p:sp>
      <p:graphicFrame>
        <p:nvGraphicFramePr>
          <p:cNvPr id="37894" name="Объект 4">
            <a:extLst>
              <a:ext uri="{FF2B5EF4-FFF2-40B4-BE49-F238E27FC236}">
                <a16:creationId xmlns="" xmlns:a16="http://schemas.microsoft.com/office/drawing/2014/main" id="{1B351213-9234-47E6-B8B7-7835C11607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949325"/>
          <a:ext cx="36718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6" imgW="698500" imgH="228600" progId="">
                  <p:embed/>
                </p:oleObj>
              </mc:Choice>
              <mc:Fallback>
                <p:oleObj name="Equation" r:id="rId6" imgW="698500" imgH="228600" progId="">
                  <p:embed/>
                  <p:pic>
                    <p:nvPicPr>
                      <p:cNvPr id="37894" name="Объект 4">
                        <a:extLst>
                          <a:ext uri="{FF2B5EF4-FFF2-40B4-BE49-F238E27FC236}">
                            <a16:creationId xmlns="" xmlns:a16="http://schemas.microsoft.com/office/drawing/2014/main" id="{1B351213-9234-47E6-B8B7-7835C1160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49325"/>
                        <a:ext cx="3671887" cy="80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Box 5">
            <a:extLst>
              <a:ext uri="{FF2B5EF4-FFF2-40B4-BE49-F238E27FC236}">
                <a16:creationId xmlns="" xmlns:a16="http://schemas.microsoft.com/office/drawing/2014/main" id="{400268AE-FBDB-4DD3-B3EB-4CDA4359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9144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1.Эксперимент (определяем дифракционные углы для всех рефлексов)</a:t>
            </a:r>
          </a:p>
        </p:txBody>
      </p:sp>
      <p:sp>
        <p:nvSpPr>
          <p:cNvPr id="37896" name="TextBox 6">
            <a:extLst>
              <a:ext uri="{FF2B5EF4-FFF2-40B4-BE49-F238E27FC236}">
                <a16:creationId xmlns="" xmlns:a16="http://schemas.microsoft.com/office/drawing/2014/main" id="{3280F5B7-189F-4D77-9FAE-9AF0E443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0888"/>
            <a:ext cx="9144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Используя формулу Вульфа-Брэгга, вычисляем межплоскостные расстояния</a:t>
            </a:r>
          </a:p>
        </p:txBody>
      </p:sp>
      <p:graphicFrame>
        <p:nvGraphicFramePr>
          <p:cNvPr id="37897" name="Объект 7">
            <a:extLst>
              <a:ext uri="{FF2B5EF4-FFF2-40B4-BE49-F238E27FC236}">
                <a16:creationId xmlns="" xmlns:a16="http://schemas.microsoft.com/office/drawing/2014/main" id="{B0FA9209-B1F3-4D61-ABAB-3FA62B04C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6638" y="5167313"/>
          <a:ext cx="34718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8" imgW="660400" imgH="228600" progId="">
                  <p:embed/>
                </p:oleObj>
              </mc:Choice>
              <mc:Fallback>
                <p:oleObj name="Equation" r:id="rId8" imgW="660400" imgH="228600" progId="">
                  <p:embed/>
                  <p:pic>
                    <p:nvPicPr>
                      <p:cNvPr id="37897" name="Объект 7">
                        <a:extLst>
                          <a:ext uri="{FF2B5EF4-FFF2-40B4-BE49-F238E27FC236}">
                            <a16:creationId xmlns="" xmlns:a16="http://schemas.microsoft.com/office/drawing/2014/main" id="{B0FA9209-B1F3-4D61-ABAB-3FA62B04C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167313"/>
                        <a:ext cx="3471862" cy="801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5" grpId="0" animBg="1"/>
      <p:bldP spid="378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F96E87C-5B74-4E6D-A972-5D74C131CD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1324" y="2592602"/>
          <a:ext cx="3586680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937">
                  <a:extLst>
                    <a:ext uri="{9D8B030D-6E8A-4147-A177-3AD203B41FA5}">
                      <a16:colId xmlns="" xmlns:a16="http://schemas.microsoft.com/office/drawing/2014/main" val="4247941237"/>
                    </a:ext>
                  </a:extLst>
                </a:gridCol>
                <a:gridCol w="967693">
                  <a:extLst>
                    <a:ext uri="{9D8B030D-6E8A-4147-A177-3AD203B41FA5}">
                      <a16:colId xmlns="" xmlns:a16="http://schemas.microsoft.com/office/drawing/2014/main" val="3352000943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744213798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867651658"/>
                    </a:ext>
                  </a:extLst>
                </a:gridCol>
              </a:tblGrid>
              <a:tr h="39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I(θ)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(отн.ед.)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2θ°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d(Å)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645854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14392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239873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4563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05428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841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61911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952418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14979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0A620-4DA2-4E21-B173-444796782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" y="1988840"/>
            <a:ext cx="5442609" cy="3816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665836-16EE-4000-9200-533C3B028DD0}"/>
              </a:ext>
            </a:extLst>
          </p:cNvPr>
          <p:cNvSpPr txBox="1"/>
          <p:nvPr/>
        </p:nvSpPr>
        <p:spPr>
          <a:xfrm>
            <a:off x="-5996" y="116632"/>
            <a:ext cx="914999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экспериментальной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дебаеграмме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определяем интенсивности (относительные) и углы дифракционных линий. По формуле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Брегга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-Вульфа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рссчитываем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межплоскостные расстояния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d(Å)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F9D9F6-D4CE-42BC-8C06-B3932F560DC0}"/>
              </a:ext>
            </a:extLst>
          </p:cNvPr>
          <p:cNvSpPr txBox="1"/>
          <p:nvPr/>
        </p:nvSpPr>
        <p:spPr>
          <a:xfrm>
            <a:off x="0" y="5862413"/>
            <a:ext cx="91380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ищем по набору интенсивностей и межплоскостных расстояний в международной базе данных находим соответствующее вещество </a:t>
            </a:r>
          </a:p>
        </p:txBody>
      </p:sp>
    </p:spTree>
    <p:extLst>
      <p:ext uri="{BB962C8B-B14F-4D97-AF65-F5344CB8AC3E}">
        <p14:creationId xmlns:p14="http://schemas.microsoft.com/office/powerpoint/2010/main" val="6448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4">
            <a:extLst>
              <a:ext uri="{FF2B5EF4-FFF2-40B4-BE49-F238E27FC236}">
                <a16:creationId xmlns="" xmlns:a16="http://schemas.microsoft.com/office/drawing/2014/main" id="{28EF7497-CAE3-4F4D-9FF8-5FE6C4E9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Дифракционная база данных</a:t>
            </a:r>
            <a:r>
              <a:rPr lang="en-US" altLang="ru-RU" sz="2800" b="1" dirty="0">
                <a:solidFill>
                  <a:srgbClr val="3333FF"/>
                </a:solidFill>
              </a:rPr>
              <a:t> PC PDF WIN</a:t>
            </a:r>
            <a:endParaRPr lang="ru-RU" altLang="ru-RU" sz="2800" b="1" dirty="0">
              <a:solidFill>
                <a:srgbClr val="3333FF"/>
              </a:solidFill>
            </a:endParaRPr>
          </a:p>
        </p:txBody>
      </p:sp>
      <p:sp>
        <p:nvSpPr>
          <p:cNvPr id="68612" name="Text Box 5">
            <a:extLst>
              <a:ext uri="{FF2B5EF4-FFF2-40B4-BE49-F238E27FC236}">
                <a16:creationId xmlns="" xmlns:a16="http://schemas.microsoft.com/office/drawing/2014/main" id="{EF5A2732-3977-4F07-A8C1-13200062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113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В настоящее время эта база данных содержит более 2 миллионов карточек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различных веществ, соединений, сплавов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858DEA-F052-4D20-8828-61B4B80D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4043"/>
            <a:ext cx="7560840" cy="5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CE788FA-2E5A-4606-9FEF-A3EE25966004}"/>
              </a:ext>
            </a:extLst>
          </p:cNvPr>
          <p:cNvSpPr/>
          <p:nvPr/>
        </p:nvSpPr>
        <p:spPr>
          <a:xfrm>
            <a:off x="19890" y="3229699"/>
            <a:ext cx="9144000" cy="10543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CCED1E18-1FCE-4003-A57B-7B641E47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9" y="3466742"/>
            <a:ext cx="402073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600" b="0" dirty="0"/>
              <a:t>Геометрия дифракционной картины</a:t>
            </a:r>
            <a:r>
              <a:rPr lang="en-US" altLang="ru-RU" sz="1600" b="0" dirty="0"/>
              <a:t> </a:t>
            </a:r>
          </a:p>
          <a:p>
            <a:pPr indent="358775" algn="ctr" eaLnBrk="1" hangingPunct="1">
              <a:spcBef>
                <a:spcPct val="0"/>
              </a:spcBef>
              <a:buNone/>
            </a:pPr>
            <a:r>
              <a:rPr lang="en-US" altLang="ru-RU" sz="1600" b="0" dirty="0" err="1"/>
              <a:t>x</a:t>
            </a:r>
            <a:r>
              <a:rPr lang="en-US" altLang="ru-RU" sz="1600" b="0" baseline="-25000" dirty="0" err="1"/>
              <a:t>n</a:t>
            </a:r>
            <a:r>
              <a:rPr lang="en-US" altLang="ru-RU" sz="1600" b="0" dirty="0" err="1"/>
              <a:t>,y</a:t>
            </a:r>
            <a:r>
              <a:rPr lang="en-US" altLang="ru-RU" sz="1600" b="0" baseline="-25000" dirty="0" err="1"/>
              <a:t>n</a:t>
            </a:r>
            <a:r>
              <a:rPr lang="en-US" altLang="ru-RU" sz="1600" b="0" dirty="0" err="1"/>
              <a:t>,z</a:t>
            </a:r>
            <a:r>
              <a:rPr lang="en-US" altLang="ru-RU" sz="1600" b="0" baseline="-25000" dirty="0" err="1"/>
              <a:t>n</a:t>
            </a:r>
            <a:endParaRPr lang="ru-RU" altLang="ru-RU" sz="1600" b="0" baseline="-25000" dirty="0"/>
          </a:p>
        </p:txBody>
      </p:sp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5AF408E4-70FD-45AD-8304-582D0280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498" y="3346378"/>
            <a:ext cx="3712771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Элементарная ячейка</a:t>
            </a:r>
            <a:r>
              <a:rPr lang="en-US" altLang="ru-RU" sz="1600" b="0" dirty="0"/>
              <a:t> </a:t>
            </a:r>
            <a:r>
              <a:rPr lang="ru-RU" altLang="ru-RU" sz="1600" b="0" dirty="0"/>
              <a:t>кристалла,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Параметры </a:t>
            </a:r>
            <a:r>
              <a:rPr lang="en-US" altLang="ru-RU" sz="1600" i="1" dirty="0">
                <a:solidFill>
                  <a:srgbClr val="3333FF"/>
                </a:solidFill>
              </a:rPr>
              <a:t>a,</a:t>
            </a:r>
            <a:r>
              <a:rPr lang="ru-RU" altLang="ru-RU" sz="1600" i="1" dirty="0">
                <a:solidFill>
                  <a:srgbClr val="3333FF"/>
                </a:solidFill>
              </a:rPr>
              <a:t> </a:t>
            </a:r>
            <a:r>
              <a:rPr lang="en-US" altLang="ru-RU" sz="1600" i="1" dirty="0">
                <a:solidFill>
                  <a:srgbClr val="3333FF"/>
                </a:solidFill>
              </a:rPr>
              <a:t>b,</a:t>
            </a:r>
            <a:r>
              <a:rPr lang="ru-RU" altLang="ru-RU" sz="1600" i="1" dirty="0">
                <a:solidFill>
                  <a:srgbClr val="3333FF"/>
                </a:solidFill>
              </a:rPr>
              <a:t> </a:t>
            </a:r>
            <a:r>
              <a:rPr lang="en-US" altLang="ru-RU" sz="1600" i="1" dirty="0">
                <a:solidFill>
                  <a:srgbClr val="3333FF"/>
                </a:solidFill>
              </a:rPr>
              <a:t>c,</a:t>
            </a:r>
            <a:r>
              <a:rPr lang="ru-RU" altLang="ru-RU" sz="1600" b="0" dirty="0">
                <a:solidFill>
                  <a:srgbClr val="3333FF"/>
                </a:solidFill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a,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b,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g,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ru-RU" altLang="ru-RU" sz="1600" b="0" dirty="0">
                <a:solidFill>
                  <a:srgbClr val="3333FF"/>
                </a:solidFill>
              </a:rPr>
              <a:t>симметрия решетки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9C57DC3-9859-47DA-B0C7-6A2922CB6519}"/>
              </a:ext>
            </a:extLst>
          </p:cNvPr>
          <p:cNvSpPr/>
          <p:nvPr/>
        </p:nvSpPr>
        <p:spPr>
          <a:xfrm>
            <a:off x="-6079" y="4410189"/>
            <a:ext cx="9144000" cy="12495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26F2D63F-EF1D-4CB5-9398-49F9849D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8" y="4703419"/>
            <a:ext cx="4020731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2. Интенсивности дифракционных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    отражений – рефлексов </a:t>
            </a:r>
            <a:r>
              <a:rPr lang="en-US" altLang="ru-RU" sz="1600" b="0" dirty="0"/>
              <a:t> ~ </a:t>
            </a:r>
            <a:r>
              <a:rPr lang="ru-RU" altLang="ru-RU" sz="1600" b="0" dirty="0"/>
              <a:t> </a:t>
            </a:r>
            <a:r>
              <a:rPr lang="en-US" altLang="ru-RU" sz="1600" b="0" dirty="0"/>
              <a:t>[</a:t>
            </a:r>
            <a:r>
              <a:rPr lang="en-US" altLang="ru-RU" sz="1600" b="0" i="1" dirty="0"/>
              <a:t>F</a:t>
            </a:r>
            <a:r>
              <a:rPr lang="en-US" altLang="ru-RU" sz="1600" b="0" dirty="0"/>
              <a:t>(</a:t>
            </a:r>
            <a:r>
              <a:rPr lang="en-US" altLang="ru-RU" sz="1600" dirty="0"/>
              <a:t>H</a:t>
            </a:r>
            <a:r>
              <a:rPr lang="en-US" altLang="ru-RU" sz="1600" b="0" dirty="0"/>
              <a:t>)]</a:t>
            </a:r>
            <a:r>
              <a:rPr lang="en-US" altLang="ru-RU" sz="1600" b="0" baseline="30000" dirty="0"/>
              <a:t>2</a:t>
            </a:r>
            <a:endParaRPr lang="ru-RU" altLang="ru-RU" sz="1600" b="0" baseline="30000" dirty="0"/>
          </a:p>
        </p:txBody>
      </p:sp>
      <p:sp>
        <p:nvSpPr>
          <p:cNvPr id="8" name="Line 16">
            <a:extLst>
              <a:ext uri="{FF2B5EF4-FFF2-40B4-BE49-F238E27FC236}">
                <a16:creationId xmlns="" xmlns:a16="http://schemas.microsoft.com/office/drawing/2014/main" id="{DB64297A-B059-42B5-B7A4-A80F8C082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5921" y="4993931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EF961C16-9707-4F34-8D0A-A9582F2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498" y="4499036"/>
            <a:ext cx="371277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Функция распределения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электронной плотности</a:t>
            </a:r>
            <a:r>
              <a:rPr lang="en-US" altLang="ru-RU" sz="1600" b="0" dirty="0">
                <a:solidFill>
                  <a:srgbClr val="3333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b="0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10" name="Picture 18" descr="Рисунок1">
            <a:extLst>
              <a:ext uri="{FF2B5EF4-FFF2-40B4-BE49-F238E27FC236}">
                <a16:creationId xmlns="" xmlns:a16="http://schemas.microsoft.com/office/drawing/2014/main" id="{F80EDE97-6056-41A2-963E-98749987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81" y="5011976"/>
            <a:ext cx="2305050" cy="5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2AE321A-B46F-498D-AEC4-19F7DB38DB2F}"/>
              </a:ext>
            </a:extLst>
          </p:cNvPr>
          <p:cNvSpPr/>
          <p:nvPr/>
        </p:nvSpPr>
        <p:spPr>
          <a:xfrm>
            <a:off x="-388" y="5803621"/>
            <a:ext cx="9144000" cy="105437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F30E1C2B-B527-49EA-8606-68195FC0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8" y="6042539"/>
            <a:ext cx="4020731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3. Тонкая структура дифракционных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    рефлексов и диффузного рассеяния</a:t>
            </a:r>
          </a:p>
        </p:txBody>
      </p:sp>
      <p:sp>
        <p:nvSpPr>
          <p:cNvPr id="13" name="Line 17">
            <a:extLst>
              <a:ext uri="{FF2B5EF4-FFF2-40B4-BE49-F238E27FC236}">
                <a16:creationId xmlns="" xmlns:a16="http://schemas.microsoft.com/office/drawing/2014/main" id="{62BC882C-D658-4283-8C8B-5B2828958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152" y="6254035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CE6BFF61-05CD-49FD-AE90-606F05E5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863" y="5890308"/>
            <a:ext cx="36576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Реальная структура кристаллов:</a:t>
            </a:r>
            <a:r>
              <a:rPr lang="en-US" altLang="ru-RU" sz="1600" b="0" dirty="0">
                <a:solidFill>
                  <a:srgbClr val="FF0000"/>
                </a:solidFill>
              </a:rPr>
              <a:t> </a:t>
            </a:r>
            <a:r>
              <a:rPr lang="ru-RU" altLang="ru-RU" sz="1600" b="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дефекты, нарушения совершенства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кристаллов</a:t>
            </a:r>
          </a:p>
        </p:txBody>
      </p:sp>
      <p:sp>
        <p:nvSpPr>
          <p:cNvPr id="15" name="Line 17">
            <a:extLst>
              <a:ext uri="{FF2B5EF4-FFF2-40B4-BE49-F238E27FC236}">
                <a16:creationId xmlns="" xmlns:a16="http://schemas.microsoft.com/office/drawing/2014/main" id="{0905F38D-4A98-41FC-B641-756BF944E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152" y="3805763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9169D390-3130-4D65-AF0D-4DD8724D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-9393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Источники информации в структурном анализе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5CAFB59-432A-44DB-829D-08A675D1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0" y="573695"/>
            <a:ext cx="5274121" cy="260339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4C8690A-8FCD-4B3B-B9E2-F5D735D8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72" y="581733"/>
            <a:ext cx="2590800" cy="2571750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362FAF70-2592-42D5-BE66-0FA4E4513878}"/>
              </a:ext>
            </a:extLst>
          </p:cNvPr>
          <p:cNvCxnSpPr>
            <a:cxnSpLocks/>
          </p:cNvCxnSpPr>
          <p:nvPr/>
        </p:nvCxnSpPr>
        <p:spPr>
          <a:xfrm flipV="1">
            <a:off x="5478357" y="1556792"/>
            <a:ext cx="1263343" cy="132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F96E87C-5B74-4E6D-A972-5D74C131CD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4341" y="2520275"/>
          <a:ext cx="3586680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937">
                  <a:extLst>
                    <a:ext uri="{9D8B030D-6E8A-4147-A177-3AD203B41FA5}">
                      <a16:colId xmlns="" xmlns:a16="http://schemas.microsoft.com/office/drawing/2014/main" val="4247941237"/>
                    </a:ext>
                  </a:extLst>
                </a:gridCol>
                <a:gridCol w="967693">
                  <a:extLst>
                    <a:ext uri="{9D8B030D-6E8A-4147-A177-3AD203B41FA5}">
                      <a16:colId xmlns="" xmlns:a16="http://schemas.microsoft.com/office/drawing/2014/main" val="3352000943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744213798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867651658"/>
                    </a:ext>
                  </a:extLst>
                </a:gridCol>
              </a:tblGrid>
              <a:tr h="39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I(θ)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(отн.ед.)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2θ°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d(Å)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hkl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645854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14392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239873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4563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05428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841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61911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952418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1497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C09BA5-6F6E-42FD-B96C-7C7383696441}"/>
              </a:ext>
            </a:extLst>
          </p:cNvPr>
          <p:cNvSpPr txBox="1"/>
          <p:nvPr/>
        </p:nvSpPr>
        <p:spPr>
          <a:xfrm>
            <a:off x="-7360" y="980728"/>
            <a:ext cx="91383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Оказалось, что это металл алюминий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F22A2D-B033-4D00-9539-B3AF9BF4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" y="1915121"/>
            <a:ext cx="54483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82"/>
            <a:ext cx="7098723" cy="68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23" y="1761862"/>
            <a:ext cx="1993317" cy="33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D893AC-6B3A-40CE-A519-CA691EA72F9C}"/>
              </a:ext>
            </a:extLst>
          </p:cNvPr>
          <p:cNvSpPr txBox="1"/>
          <p:nvPr/>
        </p:nvSpPr>
        <p:spPr>
          <a:xfrm>
            <a:off x="0" y="6390453"/>
            <a:ext cx="709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Элементарная ячейка Алюминия </a:t>
            </a:r>
            <a:r>
              <a:rPr lang="en-US" sz="2400" dirty="0"/>
              <a:t>(Al)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5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9F04EC-4C91-4106-BCC3-188412FEEA99}"/>
              </a:ext>
            </a:extLst>
          </p:cNvPr>
          <p:cNvSpPr txBox="1"/>
          <p:nvPr/>
        </p:nvSpPr>
        <p:spPr>
          <a:xfrm>
            <a:off x="0" y="234888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/>
              <a:t>Дифрактометрия</a:t>
            </a:r>
            <a:r>
              <a:rPr lang="ru-RU" sz="6600" b="1" dirty="0"/>
              <a:t> монокристаллов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2338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D7ED78-CF67-44D0-A64B-882E4E21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09650"/>
            <a:ext cx="7791450" cy="584835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BC7A50E6-16B8-4060-90C4-5A363B14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38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Оптическая схема рентгеновского </a:t>
            </a:r>
            <a:r>
              <a:rPr lang="ru-RU" altLang="ru-RU" sz="2800" b="1" dirty="0" err="1"/>
              <a:t>дифрактометра</a:t>
            </a:r>
            <a:r>
              <a:rPr lang="ru-RU" altLang="ru-RU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для исследования монокристаллов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196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320778F-C530-4FFC-A685-930C3DBE6B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700" y="1196752"/>
            <a:ext cx="4686300" cy="38957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38F6AB9-0E02-43E0-8438-4CD1B58A08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40" y="1492026"/>
            <a:ext cx="3800475" cy="3305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93B28F-C81B-433B-8E6F-0A8451E51543}"/>
              </a:ext>
            </a:extLst>
          </p:cNvPr>
          <p:cNvSpPr txBox="1"/>
          <p:nvPr/>
        </p:nvSpPr>
        <p:spPr>
          <a:xfrm>
            <a:off x="4604" y="0"/>
            <a:ext cx="91393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Тета</a:t>
            </a:r>
            <a:r>
              <a:rPr lang="ru-RU" sz="3200" b="1" dirty="0"/>
              <a:t>-сканирование </a:t>
            </a:r>
          </a:p>
          <a:p>
            <a:pPr algn="ctr"/>
            <a:r>
              <a:rPr lang="ru-RU" sz="3200" b="1" dirty="0"/>
              <a:t>в прямом и обратном пространстве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E11EB5-A072-4FB2-9F63-EFA76BD7A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5137889"/>
            <a:ext cx="1675508" cy="17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64A46E-C9AE-4344-A48E-08A724556EC1}"/>
              </a:ext>
            </a:extLst>
          </p:cNvPr>
          <p:cNvSpPr txBox="1"/>
          <p:nvPr/>
        </p:nvSpPr>
        <p:spPr>
          <a:xfrm>
            <a:off x="-13829" y="0"/>
            <a:ext cx="915783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333FF"/>
                </a:solidFill>
              </a:rPr>
              <a:t>Трёхмерное изображение одного из дифракционных рефлексов кристалла </a:t>
            </a:r>
            <a:r>
              <a:rPr lang="en-US" sz="2800" dirty="0">
                <a:solidFill>
                  <a:srgbClr val="3333FF"/>
                </a:solidFill>
              </a:rPr>
              <a:t>GaAs</a:t>
            </a:r>
            <a:r>
              <a:rPr lang="ru-RU" sz="2800" dirty="0">
                <a:solidFill>
                  <a:srgbClr val="3333FF"/>
                </a:solidFill>
              </a:rPr>
              <a:t>  с пленкой </a:t>
            </a:r>
            <a:r>
              <a:rPr lang="en-US" sz="2800" dirty="0" err="1">
                <a:solidFill>
                  <a:srgbClr val="3333FF"/>
                </a:solidFill>
              </a:rPr>
              <a:t>GaAlAs</a:t>
            </a:r>
            <a:r>
              <a:rPr lang="ru-RU" sz="2800" dirty="0">
                <a:solidFill>
                  <a:srgbClr val="3333FF"/>
                </a:solidFill>
              </a:rPr>
              <a:t> на поверхности. </a:t>
            </a:r>
            <a:endParaRPr lang="en-US" sz="2800" dirty="0">
              <a:solidFill>
                <a:srgbClr val="3333FF"/>
              </a:solidFill>
            </a:endParaRPr>
          </a:p>
          <a:p>
            <a:pPr algn="ctr"/>
            <a:r>
              <a:rPr lang="ru-RU" sz="2800" dirty="0">
                <a:solidFill>
                  <a:srgbClr val="3333FF"/>
                </a:solidFill>
              </a:rPr>
              <a:t>Излучение </a:t>
            </a:r>
            <a:r>
              <a:rPr lang="en-US" sz="2800" dirty="0" err="1">
                <a:solidFill>
                  <a:srgbClr val="3333FF"/>
                </a:solidFill>
              </a:rPr>
              <a:t>CuK</a:t>
            </a:r>
            <a:r>
              <a:rPr lang="en-US" sz="2800" baseline="-25000" dirty="0">
                <a:solidFill>
                  <a:srgbClr val="3333FF"/>
                </a:solidFill>
              </a:rPr>
              <a:t>α1</a:t>
            </a:r>
            <a:r>
              <a:rPr lang="ru-RU" sz="2800" dirty="0">
                <a:solidFill>
                  <a:srgbClr val="3333FF"/>
                </a:solidFill>
              </a:rPr>
              <a:t>. Монохроматор бабочка </a:t>
            </a:r>
            <a:r>
              <a:rPr lang="en-US" sz="2800" dirty="0">
                <a:solidFill>
                  <a:srgbClr val="3333FF"/>
                </a:solidFill>
              </a:rPr>
              <a:t>Si </a:t>
            </a:r>
            <a:endParaRPr lang="ru-RU" sz="2800" dirty="0">
              <a:solidFill>
                <a:srgbClr val="3333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A01848-F276-4CE1-9D28-24BCA1D35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436" y="1916832"/>
            <a:ext cx="5963127" cy="4031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49072D-3FA2-41AC-B8AC-D361B750EA99}"/>
              </a:ext>
            </a:extLst>
          </p:cNvPr>
          <p:cNvSpPr txBox="1"/>
          <p:nvPr/>
        </p:nvSpPr>
        <p:spPr>
          <a:xfrm>
            <a:off x="92" y="602700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Большой пик – это пик от подложки </a:t>
            </a:r>
            <a:r>
              <a:rPr lang="en-US" sz="2400" dirty="0"/>
              <a:t>GaAs</a:t>
            </a:r>
            <a:r>
              <a:rPr lang="ru-RU" sz="2400" dirty="0"/>
              <a:t>, маленький пик это пик монокристаллической пленки </a:t>
            </a:r>
            <a:r>
              <a:rPr lang="en-US" sz="2400" dirty="0" err="1"/>
              <a:t>GaAlAs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5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rc_mi" descr="Картинки по запросу много кружный рентгеновский дифрактометр">
            <a:hlinkClick r:id="rId2"/>
            <a:extLst>
              <a:ext uri="{FF2B5EF4-FFF2-40B4-BE49-F238E27FC236}">
                <a16:creationId xmlns="" xmlns:a16="http://schemas.microsoft.com/office/drawing/2014/main" id="{A598D0A5-60DA-4C00-9B60-6D4B5B12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101725"/>
            <a:ext cx="77311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3E1E72-C6A1-4B92-A003-61C43453FFA6}"/>
              </a:ext>
            </a:extLst>
          </p:cNvPr>
          <p:cNvSpPr txBox="1"/>
          <p:nvPr/>
        </p:nvSpPr>
        <p:spPr>
          <a:xfrm>
            <a:off x="1" y="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Внешний вид </a:t>
            </a:r>
          </a:p>
          <a:p>
            <a:pPr algn="ctr"/>
            <a:r>
              <a:rPr lang="ru-RU" sz="2800" b="1" dirty="0" err="1"/>
              <a:t>четырехкружного</a:t>
            </a:r>
            <a:r>
              <a:rPr lang="ru-RU" sz="2800" b="1" dirty="0"/>
              <a:t> </a:t>
            </a:r>
            <a:r>
              <a:rPr lang="ru-RU" sz="2800" b="1" dirty="0" err="1"/>
              <a:t>мнокристального</a:t>
            </a:r>
            <a:r>
              <a:rPr lang="ru-RU" sz="2800" b="1" dirty="0"/>
              <a:t> гониометра </a:t>
            </a:r>
          </a:p>
        </p:txBody>
      </p:sp>
    </p:spTree>
    <p:extLst>
      <p:ext uri="{BB962C8B-B14F-4D97-AF65-F5344CB8AC3E}">
        <p14:creationId xmlns:p14="http://schemas.microsoft.com/office/powerpoint/2010/main" val="4744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rc_mi" descr="Картинки по запросу много кружный рентгеновский дифрактометр">
            <a:hlinkClick r:id="rId2"/>
            <a:extLst>
              <a:ext uri="{FF2B5EF4-FFF2-40B4-BE49-F238E27FC236}">
                <a16:creationId xmlns="" xmlns:a16="http://schemas.microsoft.com/office/drawing/2014/main" id="{CA076D79-546D-4489-8D3A-881799DA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59"/>
            <a:ext cx="9143999" cy="64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E9800BD-1B2C-41D2-9DE2-5DED6F6D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9818"/>
            <a:ext cx="91440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определение координат атомов в элементарной ячейке кристалла, значительно сложнее.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Дело в том, что в эксперименте мы можем измерять интенсивности дифракционных рефлексов и определить величины структурных амплитуд |</a:t>
            </a:r>
            <a:r>
              <a:rPr lang="en-US" altLang="ru-RU" sz="2800" i="1" dirty="0">
                <a:solidFill>
                  <a:srgbClr val="3333FF"/>
                </a:solidFill>
              </a:rPr>
              <a:t>F</a:t>
            </a:r>
            <a:r>
              <a:rPr lang="ru-RU" altLang="ru-RU" sz="2800" i="1" dirty="0">
                <a:solidFill>
                  <a:srgbClr val="3333FF"/>
                </a:solidFill>
              </a:rPr>
              <a:t>(</a:t>
            </a:r>
            <a:r>
              <a:rPr lang="en-US" altLang="ru-RU" sz="2800" i="1" dirty="0" err="1">
                <a:solidFill>
                  <a:srgbClr val="3333FF"/>
                </a:solidFill>
              </a:rPr>
              <a:t>hkl</a:t>
            </a:r>
            <a:r>
              <a:rPr lang="ru-RU" altLang="ru-RU" sz="2800" i="1" dirty="0">
                <a:solidFill>
                  <a:srgbClr val="3333FF"/>
                </a:solidFill>
              </a:rPr>
              <a:t>)</a:t>
            </a:r>
            <a:r>
              <a:rPr lang="ru-RU" altLang="ru-RU" sz="2800" dirty="0">
                <a:solidFill>
                  <a:srgbClr val="3333FF"/>
                </a:solidFill>
              </a:rPr>
              <a:t>|. А вот фазы дифракционных рефлексов </a:t>
            </a:r>
            <a:r>
              <a:rPr lang="ru-RU" altLang="ru-RU" sz="2800" i="1" dirty="0">
                <a:solidFill>
                  <a:srgbClr val="3333FF"/>
                </a:solidFill>
              </a:rPr>
              <a:t>α(</a:t>
            </a:r>
            <a:r>
              <a:rPr lang="en-US" altLang="ru-RU" sz="2800" i="1" dirty="0" err="1">
                <a:solidFill>
                  <a:srgbClr val="3333FF"/>
                </a:solidFill>
              </a:rPr>
              <a:t>hkl</a:t>
            </a:r>
            <a:r>
              <a:rPr lang="ru-RU" altLang="ru-RU" sz="2800" i="1" dirty="0">
                <a:solidFill>
                  <a:srgbClr val="3333FF"/>
                </a:solidFill>
              </a:rPr>
              <a:t>)</a:t>
            </a:r>
            <a:r>
              <a:rPr lang="ru-RU" altLang="ru-RU" sz="2800" dirty="0">
                <a:solidFill>
                  <a:srgbClr val="3333FF"/>
                </a:solidFill>
              </a:rPr>
              <a:t> недоступны для измерений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69D46F9A-8D75-4BAC-AE26-55142ADB6B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878660"/>
          <a:ext cx="9144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2959100" imgH="609600" progId="">
                  <p:embed/>
                </p:oleObj>
              </mc:Choice>
              <mc:Fallback>
                <p:oleObj name="Equation" r:id="rId3" imgW="2959100" imgH="60960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69D46F9A-8D75-4BAC-AE26-55142ADB6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78660"/>
                        <a:ext cx="9144000" cy="1790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5041F2-6EAB-4AA8-9884-0D27B9DCA118}"/>
              </a:ext>
            </a:extLst>
          </p:cNvPr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386BDC-4F61-4E0B-A7A8-7DE825ECF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Для определения координат атомов в кристаллографической ячейке необходимо найти максимумы функции распределения электронной плотности в решетке </a:t>
            </a:r>
            <a:r>
              <a:rPr lang="ru-RU" altLang="ru-RU" i="1" dirty="0">
                <a:solidFill>
                  <a:srgbClr val="3333FF"/>
                </a:solidFill>
              </a:rPr>
              <a:t>ρ</a:t>
            </a:r>
            <a:r>
              <a:rPr lang="ru-RU" altLang="ru-RU" dirty="0">
                <a:solidFill>
                  <a:srgbClr val="3333FF"/>
                </a:solidFill>
              </a:rPr>
              <a:t>(</a:t>
            </a:r>
            <a:r>
              <a:rPr lang="en-US" altLang="ru-RU" b="1" dirty="0">
                <a:solidFill>
                  <a:srgbClr val="3333FF"/>
                </a:solidFill>
              </a:rPr>
              <a:t>r</a:t>
            </a:r>
            <a:r>
              <a:rPr lang="ru-RU" altLang="ru-RU" dirty="0">
                <a:solidFill>
                  <a:srgbClr val="3333FF"/>
                </a:solidFill>
              </a:rPr>
              <a:t>) т.е. исследовать эту функцию на экстремум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47F8B1FA-41C3-4534-94EA-DE1054FACC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0967" y="2776267"/>
          <a:ext cx="63309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2235200" imgH="431800" progId="">
                  <p:embed/>
                </p:oleObj>
              </mc:Choice>
              <mc:Fallback>
                <p:oleObj name="Equation" r:id="rId3" imgW="2235200" imgH="43180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47F8B1FA-41C3-4534-94EA-DE1054FAC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967" y="2776267"/>
                        <a:ext cx="6330950" cy="122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9E3E26E-91C6-4AD3-AA54-C26C0F42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4" y="4202903"/>
            <a:ext cx="9155113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Здесь </a:t>
            </a:r>
            <a:r>
              <a:rPr lang="en-US" altLang="ru-RU" sz="2800" b="1" dirty="0"/>
              <a:t>r</a:t>
            </a:r>
            <a:r>
              <a:rPr lang="en-US" altLang="ru-RU" sz="2800" dirty="0"/>
              <a:t> </a:t>
            </a:r>
            <a:r>
              <a:rPr lang="ru-RU" altLang="ru-RU" sz="2800" dirty="0"/>
              <a:t>текущий радиус вектор в пространстве элементарной ячейке,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Вектор </a:t>
            </a:r>
            <a:r>
              <a:rPr lang="en-US" altLang="ru-RU" sz="2800" b="1" dirty="0"/>
              <a:t>H</a:t>
            </a:r>
            <a:r>
              <a:rPr lang="en-US" altLang="ru-RU" sz="2800" dirty="0"/>
              <a:t> </a:t>
            </a:r>
            <a:r>
              <a:rPr lang="ru-RU" altLang="ru-RU" sz="2800" dirty="0"/>
              <a:t>– дифракционный вектор или вектор обратной решетки, определяющий положения отражающих плоскостей с индексами (</a:t>
            </a:r>
            <a:r>
              <a:rPr lang="en-US" altLang="ru-RU" sz="2800" i="1" dirty="0" err="1"/>
              <a:t>hkl</a:t>
            </a:r>
            <a:r>
              <a:rPr lang="ru-RU" altLang="ru-RU" sz="2800" dirty="0"/>
              <a:t>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 err="1"/>
              <a:t>V</a:t>
            </a:r>
            <a:r>
              <a:rPr lang="en-US" altLang="ru-RU" sz="2800" i="1" baseline="-25000" dirty="0" err="1"/>
              <a:t>c</a:t>
            </a:r>
            <a:r>
              <a:rPr lang="en-US" altLang="ru-RU" sz="2800" dirty="0"/>
              <a:t> </a:t>
            </a:r>
            <a:r>
              <a:rPr lang="ru-RU" altLang="ru-RU" sz="2800" dirty="0"/>
              <a:t>– объем элементарной ячейки </a:t>
            </a:r>
          </a:p>
        </p:txBody>
      </p:sp>
    </p:spTree>
    <p:extLst>
      <p:ext uri="{BB962C8B-B14F-4D97-AF65-F5344CB8AC3E}">
        <p14:creationId xmlns:p14="http://schemas.microsoft.com/office/powerpoint/2010/main" val="39303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C347FF65-E2FB-4D26-AF07-FE8113BC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33CC"/>
                </a:solidFill>
              </a:rPr>
              <a:t>Что мы уже знаем о рентгеноструктурном анализе?</a:t>
            </a:r>
          </a:p>
        </p:txBody>
      </p:sp>
    </p:spTree>
    <p:extLst>
      <p:ext uri="{BB962C8B-B14F-4D97-AF65-F5344CB8AC3E}">
        <p14:creationId xmlns:p14="http://schemas.microsoft.com/office/powerpoint/2010/main" val="37822590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rc_mi" descr="Картинки по запросу современный дифрактометр монокристальный">
            <a:hlinkClick r:id="rId2"/>
            <a:extLst>
              <a:ext uri="{FF2B5EF4-FFF2-40B4-BE49-F238E27FC236}">
                <a16:creationId xmlns="" xmlns:a16="http://schemas.microsoft.com/office/drawing/2014/main" id="{5278B77A-ED0D-4D2B-B879-9ED4AB0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6613"/>
            <a:ext cx="84582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2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719A08-1895-4000-B4A7-62850266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9300"/>
            <a:ext cx="5292080" cy="415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2837E3-CCAB-4E8B-B594-A23710924ED7}"/>
              </a:ext>
            </a:extLst>
          </p:cNvPr>
          <p:cNvSpPr txBox="1"/>
          <p:nvPr/>
        </p:nvSpPr>
        <p:spPr>
          <a:xfrm>
            <a:off x="0" y="140439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Фрагмент элементарной ячейки </a:t>
            </a:r>
          </a:p>
          <a:p>
            <a:pPr algn="ctr"/>
            <a:r>
              <a:rPr lang="ru-RU" sz="2400" b="1" dirty="0" err="1"/>
              <a:t>дигидроцитрата</a:t>
            </a:r>
            <a:r>
              <a:rPr lang="ru-RU" sz="2400" b="1" dirty="0"/>
              <a:t> натрия </a:t>
            </a:r>
            <a:r>
              <a:rPr lang="en-US" sz="2400" b="1" dirty="0"/>
              <a:t>(</a:t>
            </a:r>
            <a:r>
              <a:rPr lang="en-US" altLang="ru-RU" sz="2400" b="1" dirty="0"/>
              <a:t>NaH</a:t>
            </a:r>
            <a:r>
              <a:rPr lang="en-US" altLang="ru-RU" sz="2400" b="1" baseline="-25000" dirty="0"/>
              <a:t>2</a:t>
            </a:r>
            <a:r>
              <a:rPr lang="en-US" altLang="ru-RU" sz="2400" b="1" dirty="0"/>
              <a:t>C</a:t>
            </a:r>
            <a:r>
              <a:rPr lang="en-US" altLang="ru-RU" sz="2400" b="1" baseline="-25000" dirty="0"/>
              <a:t>6</a:t>
            </a:r>
            <a:r>
              <a:rPr lang="en-US" altLang="ru-RU" sz="2400" b="1" dirty="0"/>
              <a:t>H</a:t>
            </a:r>
            <a:r>
              <a:rPr lang="en-US" altLang="ru-RU" sz="2400" b="1" baseline="-25000" dirty="0"/>
              <a:t>5</a:t>
            </a:r>
            <a:r>
              <a:rPr lang="en-US" altLang="ru-RU" sz="2400" b="1" dirty="0"/>
              <a:t>O</a:t>
            </a:r>
            <a:r>
              <a:rPr lang="en-US" altLang="ru-RU" sz="2400" b="1" baseline="-25000" dirty="0"/>
              <a:t>7</a:t>
            </a:r>
            <a:r>
              <a:rPr lang="en-US" altLang="ru-RU" sz="2400" b="1" dirty="0"/>
              <a:t>) </a:t>
            </a:r>
            <a:endParaRPr lang="ru-RU" altLang="ru-RU" sz="2400" b="1" dirty="0"/>
          </a:p>
          <a:p>
            <a:pPr algn="ctr"/>
            <a:r>
              <a:rPr lang="ru-RU" sz="2400" b="1" dirty="0"/>
              <a:t>спроектированная на плоскость</a:t>
            </a:r>
            <a:r>
              <a:rPr lang="en-US" sz="2400" b="1" dirty="0"/>
              <a:t> XZ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42A7B1-164A-4F1D-A9AE-8B6E55F8030B}"/>
              </a:ext>
            </a:extLst>
          </p:cNvPr>
          <p:cNvSpPr txBox="1"/>
          <p:nvPr/>
        </p:nvSpPr>
        <p:spPr>
          <a:xfrm>
            <a:off x="5364088" y="1369300"/>
            <a:ext cx="377991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CC"/>
                </a:solidFill>
              </a:rPr>
              <a:t>Жирными линиями обозначены ковалентные связи, светлые – означают координатные связи атомов кислорода с атомами натрия. </a:t>
            </a:r>
            <a:endParaRPr lang="en-US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0033CC"/>
                </a:solidFill>
              </a:rPr>
              <a:t>Числа у эллипсоидов - </a:t>
            </a:r>
            <a:r>
              <a:rPr lang="ru-RU" altLang="ru-RU" sz="2400" b="1" dirty="0" err="1">
                <a:solidFill>
                  <a:srgbClr val="0033CC"/>
                </a:solidFill>
              </a:rPr>
              <a:t>сраднеквадратичные</a:t>
            </a:r>
            <a:r>
              <a:rPr lang="ru-RU" altLang="ru-RU" sz="2400" b="1" dirty="0">
                <a:solidFill>
                  <a:srgbClr val="0033CC"/>
                </a:solidFill>
              </a:rPr>
              <a:t> тепловые смещения атомов (Å)</a:t>
            </a:r>
            <a:endParaRPr lang="ru-RU" sz="2400" dirty="0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503B46D8-4524-4435-BC94-6F9A36BA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2816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Тепловые колебательные движения атомов внутри молекулы </a:t>
            </a:r>
            <a:r>
              <a:rPr lang="ru-RU" altLang="ru-RU" sz="2400" b="1" dirty="0" err="1"/>
              <a:t>дигидроцитрата</a:t>
            </a:r>
            <a:r>
              <a:rPr lang="ru-RU" altLang="ru-RU" sz="2400" b="1" dirty="0"/>
              <a:t> натрия. Анизотропные колебания атомов описываются </a:t>
            </a:r>
            <a:r>
              <a:rPr lang="ru-RU" altLang="ru-RU" sz="2400" b="1" dirty="0" err="1"/>
              <a:t>элипсоидами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>
            <a:extLst>
              <a:ext uri="{FF2B5EF4-FFF2-40B4-BE49-F238E27FC236}">
                <a16:creationId xmlns="" xmlns:a16="http://schemas.microsoft.com/office/drawing/2014/main" id="{E633A0AA-E4A1-452F-818D-4AFBFC32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5214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C1A9D4AF-F456-49DE-BA23-83B1BA89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Распределение электронной плотности в элементарной ячейке бензола спроецированное на плоскость  (001).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Синтез электронной плотности сделан на дифракции нейтронов. Положительная плотность (атомы углерода </a:t>
            </a:r>
            <a:r>
              <a:rPr lang="en-US" altLang="ru-RU" sz="1800" dirty="0">
                <a:cs typeface="Arial" panose="020B0604020202020204" pitchFamily="34" charset="0"/>
              </a:rPr>
              <a:t>C</a:t>
            </a:r>
            <a:r>
              <a:rPr lang="ru-RU" altLang="ru-RU" sz="1800" dirty="0">
                <a:cs typeface="Arial" panose="020B0604020202020204" pitchFamily="34" charset="0"/>
              </a:rPr>
              <a:t>) обозначена сплошными линиями, отрицательная плотность (положения атомов водорода </a:t>
            </a:r>
            <a:r>
              <a:rPr lang="en-US" altLang="ru-RU" sz="1800" dirty="0">
                <a:cs typeface="Arial" panose="020B0604020202020204" pitchFamily="34" charset="0"/>
              </a:rPr>
              <a:t>H</a:t>
            </a:r>
            <a:r>
              <a:rPr lang="ru-RU" altLang="ru-RU" sz="1800" dirty="0">
                <a:cs typeface="Arial" panose="020B0604020202020204" pitchFamily="34" charset="0"/>
              </a:rPr>
              <a:t>) -  пунктиром. Плоскость </a:t>
            </a:r>
            <a:r>
              <a:rPr lang="ru-RU" altLang="ru-RU" sz="1800" dirty="0" err="1">
                <a:cs typeface="Arial" panose="020B0604020202020204" pitchFamily="34" charset="0"/>
              </a:rPr>
              <a:t>бензольного</a:t>
            </a:r>
            <a:r>
              <a:rPr lang="ru-RU" altLang="ru-RU" sz="1800" dirty="0">
                <a:cs typeface="Arial" panose="020B0604020202020204" pitchFamily="34" charset="0"/>
              </a:rPr>
              <a:t> кольца не лежит в плоскости проекции и поэтому искажена </a:t>
            </a:r>
          </a:p>
        </p:txBody>
      </p:sp>
    </p:spTree>
    <p:extLst>
      <p:ext uri="{BB962C8B-B14F-4D97-AF65-F5344CB8AC3E}">
        <p14:creationId xmlns:p14="http://schemas.microsoft.com/office/powerpoint/2010/main" val="20571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my-edu.ru/edu_bio/img/001_1.jpg">
            <a:extLst>
              <a:ext uri="{FF2B5EF4-FFF2-40B4-BE49-F238E27FC236}">
                <a16:creationId xmlns="" xmlns:a16="http://schemas.microsoft.com/office/drawing/2014/main" id="{0433D297-50DB-41C0-AEF2-CACCD62C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1916"/>
            <a:ext cx="6264696" cy="44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13F4D8-4919-46F6-894E-F6442B5C93B4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Фрагмент молекулы </a:t>
            </a:r>
          </a:p>
          <a:p>
            <a:pPr algn="ctr"/>
            <a:r>
              <a:rPr lang="ru-RU" altLang="ru-RU" sz="2400" b="1" dirty="0"/>
              <a:t>дезоксирибонуклеиновой кислоты (ДНК)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AA8687-5DA6-4466-A49D-5E35B51A41C9}"/>
              </a:ext>
            </a:extLst>
          </p:cNvPr>
          <p:cNvSpPr txBox="1"/>
          <p:nvPr/>
        </p:nvSpPr>
        <p:spPr>
          <a:xfrm>
            <a:off x="0" y="5328479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В 1953 г. </a:t>
            </a:r>
            <a:r>
              <a:rPr lang="ru-RU" altLang="ru-RU" b="1" i="1" u="sng" dirty="0">
                <a:solidFill>
                  <a:srgbClr val="FF0000"/>
                </a:solidFill>
              </a:rPr>
              <a:t>Френсис Крик</a:t>
            </a:r>
            <a:r>
              <a:rPr lang="ru-RU" altLang="ru-RU" b="1" dirty="0">
                <a:solidFill>
                  <a:srgbClr val="FF0000"/>
                </a:solidFill>
              </a:rPr>
              <a:t>, Джеймс Уотсон, Морис </a:t>
            </a:r>
            <a:r>
              <a:rPr lang="ru-RU" altLang="ru-RU" b="1" i="1" u="sng" dirty="0" err="1">
                <a:solidFill>
                  <a:srgbClr val="FF0000"/>
                </a:solidFill>
              </a:rPr>
              <a:t>Уилкинсон</a:t>
            </a:r>
            <a:r>
              <a:rPr lang="ru-RU" altLang="ru-RU" b="1" i="1" u="sng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построили трехмерную модель двойной спирали структуры молекулы ДНК и объяснили механизм передачи наследственной информации.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По-видимому, это открытие </a:t>
            </a:r>
            <a:r>
              <a:rPr lang="ru-RU" altLang="ru-RU" b="1" u="sng" dirty="0">
                <a:solidFill>
                  <a:srgbClr val="FF0000"/>
                </a:solidFill>
              </a:rPr>
              <a:t>является главным достижением </a:t>
            </a:r>
            <a:r>
              <a:rPr lang="ru-RU" altLang="ru-RU" b="1" dirty="0">
                <a:solidFill>
                  <a:srgbClr val="FF0000"/>
                </a:solidFill>
              </a:rPr>
              <a:t>ХХ в.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51604D-0728-4688-87F5-509C56519391}"/>
              </a:ext>
            </a:extLst>
          </p:cNvPr>
          <p:cNvSpPr txBox="1"/>
          <p:nvPr/>
        </p:nvSpPr>
        <p:spPr>
          <a:xfrm>
            <a:off x="0" y="63198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7644C9-A8EC-4F73-8555-CC712924F2B8}"/>
              </a:ext>
            </a:extLst>
          </p:cNvPr>
          <p:cNvSpPr/>
          <p:nvPr/>
        </p:nvSpPr>
        <p:spPr>
          <a:xfrm>
            <a:off x="0" y="2596143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тонкой структуры дифракционных рефлексов и диффузного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5240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190291-8119-41D0-8E41-A22BDBB00D0D}"/>
              </a:ext>
            </a:extLst>
          </p:cNvPr>
          <p:cNvSpPr txBox="1"/>
          <p:nvPr/>
        </p:nvSpPr>
        <p:spPr>
          <a:xfrm>
            <a:off x="0" y="556539"/>
            <a:ext cx="91440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Тонкая структура дифракционных рефлексов позволяет увидеть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реальную структуру кристалла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(размеры и количество блоков, локальные и межблочных деформации решетки, типы, количество и расположения дефектов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объеме кристалла)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4D762A-F417-4EA4-9430-CE3C51E34F51}"/>
              </a:ext>
            </a:extLst>
          </p:cNvPr>
          <p:cNvSpPr txBox="1"/>
          <p:nvPr/>
        </p:nvSpPr>
        <p:spPr>
          <a:xfrm>
            <a:off x="0" y="4691437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Методы этого этапа структурного анализа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состоят из двух групп: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интегральных методов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рентгеновской топографии </a:t>
            </a:r>
          </a:p>
        </p:txBody>
      </p:sp>
    </p:spTree>
    <p:extLst>
      <p:ext uri="{BB962C8B-B14F-4D97-AF65-F5344CB8AC3E}">
        <p14:creationId xmlns:p14="http://schemas.microsoft.com/office/powerpoint/2010/main" val="339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4B1FCA-FEE6-4E45-8C05-335195299158}"/>
              </a:ext>
            </a:extLst>
          </p:cNvPr>
          <p:cNvSpPr txBox="1"/>
          <p:nvPr/>
        </p:nvSpPr>
        <p:spPr>
          <a:xfrm>
            <a:off x="0" y="226103"/>
            <a:ext cx="91440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</a:rPr>
              <a:t>1. Анализ 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формы дифракционного рефлекса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(форма узла обратной решетки)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Интегральные методы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DC5A64-61FD-42FF-9C81-EBFAF2BCE280}"/>
              </a:ext>
            </a:extLst>
          </p:cNvPr>
          <p:cNvSpPr txBox="1"/>
          <p:nvPr/>
        </p:nvSpPr>
        <p:spPr>
          <a:xfrm>
            <a:off x="0" y="34290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2. Анализ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 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Рентгеновская топография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3315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FA71D7-CBE1-411B-82AF-978CCCD3F0A6}"/>
              </a:ext>
            </a:extLst>
          </p:cNvPr>
          <p:cNvSpPr txBox="1"/>
          <p:nvPr/>
        </p:nvSpPr>
        <p:spPr>
          <a:xfrm>
            <a:off x="1" y="927389"/>
            <a:ext cx="914399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Анализ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геометрических параметров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дифракционного рефлекса.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288BC0-EFDE-4E6A-AADF-712578AC0372}"/>
              </a:ext>
            </a:extLst>
          </p:cNvPr>
          <p:cNvSpPr txBox="1"/>
          <p:nvPr/>
        </p:nvSpPr>
        <p:spPr>
          <a:xfrm>
            <a:off x="0" y="342900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информацию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структуре вещества содержит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 рефлекса?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9BBA83-32FD-4C41-93E8-71DD02531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55976" cy="31757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FD54D-67D4-407F-B401-74F222F304D8}"/>
              </a:ext>
            </a:extLst>
          </p:cNvPr>
          <p:cNvSpPr txBox="1"/>
          <p:nvPr/>
        </p:nvSpPr>
        <p:spPr>
          <a:xfrm>
            <a:off x="3862463" y="2235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</a:rPr>
              <a:t>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51C365-AD7D-4F08-BF5F-D950E78CCD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6" y="198527"/>
            <a:ext cx="4464496" cy="3175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ABB306-183F-4AB8-8917-3D6669226C9D}"/>
              </a:ext>
            </a:extLst>
          </p:cNvPr>
          <p:cNvSpPr txBox="1"/>
          <p:nvPr/>
        </p:nvSpPr>
        <p:spPr>
          <a:xfrm>
            <a:off x="8614991" y="22350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9F510B3-4CDC-42A5-A3AE-0CEF6DA408C6}"/>
              </a:ext>
            </a:extLst>
          </p:cNvPr>
          <p:cNvSpPr/>
          <p:nvPr/>
        </p:nvSpPr>
        <p:spPr>
          <a:xfrm>
            <a:off x="-4998" y="4517904"/>
            <a:ext cx="91228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В процессе роста произошёл сбой в работе нагревателе.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Это хорошо видно на трехмерной карте рефлекса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937C3B2-C93C-4844-9D76-53023A329416}"/>
              </a:ext>
            </a:extLst>
          </p:cNvPr>
          <p:cNvSpPr/>
          <p:nvPr/>
        </p:nvSpPr>
        <p:spPr>
          <a:xfrm>
            <a:off x="-4998" y="5279305"/>
            <a:ext cx="91521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Когда нагреватель работал устойчиво, кристалл рос успешно, и кривая качания отражения имела ширину порядка 10 -12 угловых секунд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C5B69FC-FFAB-4B32-BFD8-C55C5D2370CE}"/>
              </a:ext>
            </a:extLst>
          </p:cNvPr>
          <p:cNvSpPr/>
          <p:nvPr/>
        </p:nvSpPr>
        <p:spPr>
          <a:xfrm>
            <a:off x="10543" y="6040706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После сбоя кристалл рос неустойчиво и второй широкий ассиметричный пик на карте это демонстрирует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DFF44F4-BA3D-426B-8F76-AC3707B864D9}"/>
              </a:ext>
            </a:extLst>
          </p:cNvPr>
          <p:cNvSpPr/>
          <p:nvPr/>
        </p:nvSpPr>
        <p:spPr>
          <a:xfrm>
            <a:off x="0" y="3479504"/>
            <a:ext cx="43559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КРИВАЯ КАЧАНИЯ КРИСТАЛЛА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GaAs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ВЫРАЩЕННОГО В КОСМОСЕ, ОТРАЖЕНИЕ (004) ИЗЛУЕНИЕ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</a:t>
            </a:r>
            <a:r>
              <a:rPr lang="el-GR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2E57BC-222F-42FC-9360-6F61F72B7C6E}"/>
              </a:ext>
            </a:extLst>
          </p:cNvPr>
          <p:cNvSpPr/>
          <p:nvPr/>
        </p:nvSpPr>
        <p:spPr>
          <a:xfrm>
            <a:off x="4682626" y="3618004"/>
            <a:ext cx="44719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СООТВЕТСТВУЮЩАЯ ТРЕХМЕРНАЯ КАРТА УЗЛА ОБРАТНОЙ РЕШЕТКИ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="" xmlns:a16="http://schemas.microsoft.com/office/drawing/2014/main" id="{01A12CE4-8D53-4754-96F5-03AF896B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 1918 году П.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Шеррером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было показано, что  уменьшение размеров кристаллитов вызывают  уширение дифракционных линий.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Интегральная ширина профиля дифракционной линии обратно пропорциональна размеру кристаллитов в образце: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E547DBA-D305-45F7-8DFC-B8B5693C44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12304" y="3955125"/>
          <a:ext cx="351939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2590800" imgH="1219362" progId="Equation.DSMT4">
                  <p:embed/>
                </p:oleObj>
              </mc:Choice>
              <mc:Fallback>
                <p:oleObj name="Equation" r:id="rId3" imgW="2590800" imgH="1219362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EE547DBA-D305-45F7-8DFC-B8B5693C4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2304" y="3955125"/>
                        <a:ext cx="3519391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9E33ABC1-4066-47DF-9753-607DACC6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latin typeface="Arial" panose="020B0604020202020204" pitchFamily="34" charset="0"/>
              </a:rPr>
              <a:t>D</a:t>
            </a:r>
            <a:r>
              <a:rPr lang="ru-RU" altLang="ru-RU" b="1" dirty="0">
                <a:latin typeface="Arial" panose="020B0604020202020204" pitchFamily="34" charset="0"/>
              </a:rPr>
              <a:t> – эффективный (средний) размер кристаллита</a:t>
            </a:r>
          </a:p>
        </p:txBody>
      </p:sp>
    </p:spTree>
    <p:extLst>
      <p:ext uri="{BB962C8B-B14F-4D97-AF65-F5344CB8AC3E}">
        <p14:creationId xmlns:p14="http://schemas.microsoft.com/office/powerpoint/2010/main" val="8441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372B4E-01A0-47E8-81E0-509827C7587D}"/>
              </a:ext>
            </a:extLst>
          </p:cNvPr>
          <p:cNvSpPr txBox="1"/>
          <p:nvPr/>
        </p:nvSpPr>
        <p:spPr>
          <a:xfrm>
            <a:off x="0" y="1052736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Дифракционная картина объекта </a:t>
            </a:r>
          </a:p>
          <a:p>
            <a:pPr algn="ctr"/>
            <a:r>
              <a:rPr 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его Фурье-образ </a:t>
            </a:r>
          </a:p>
          <a:p>
            <a:pPr algn="ctr"/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(трансформанта Фурье)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1013CE-3B1F-4A8F-B3B4-2C93B16D9E4A}"/>
              </a:ext>
            </a:extLst>
          </p:cNvPr>
          <p:cNvSpPr txBox="1"/>
          <p:nvPr/>
        </p:nvSpPr>
        <p:spPr>
          <a:xfrm>
            <a:off x="16520" y="3356992"/>
            <a:ext cx="91274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Фурье-образ формируется </a:t>
            </a:r>
          </a:p>
          <a:p>
            <a:pPr algn="ctr"/>
            <a:r>
              <a:rPr lang="ru-RU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обратном пространстве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(пространство Фурье,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волновых векторов, пространство импульсов)</a:t>
            </a:r>
          </a:p>
        </p:txBody>
      </p:sp>
    </p:spTree>
    <p:extLst>
      <p:ext uri="{BB962C8B-B14F-4D97-AF65-F5344CB8AC3E}">
        <p14:creationId xmlns:p14="http://schemas.microsoft.com/office/powerpoint/2010/main" val="3585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E0DCBB-0478-4AE0-AB10-04A8FDDF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4647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 1944 году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Д.Г.Стокс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анализируя влияние </a:t>
            </a:r>
            <a:r>
              <a:rPr lang="ru-RU" altLang="ru-RU" sz="2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микродеформаций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 на ширину дифракционных линий показал, что если в результате пластической деформации в кристалле появились зоны сжатия и растяжения, можно условно считать, что образец разбит на блоки, 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каждый из которых характеризуется в выбранном направлении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hkl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]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своим значением межплоскостного расстояния, лежащим в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пределах от 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d − 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Δd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до d + 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Δd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i="1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В этом приближении каждый “блок” рассеивает</a:t>
            </a:r>
            <a:r>
              <a:rPr lang="ru-RU" altLang="ru-RU" sz="22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рентгеновские лучи независимо от других “блоков” и дает дифракционный максимум в положении, соответствующем своему значению межплоскостного расстояния. В итоге суммарный максимум от всего образца оказывается размытым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0D2F8A4C-A944-4DF0-AFDA-3C912D16A3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6359" y="4869160"/>
          <a:ext cx="3891282" cy="148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0D2F8A4C-A944-4DF0-AFDA-3C912D16A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6359" y="4869160"/>
                        <a:ext cx="3891282" cy="14869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2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195513" y="4724400"/>
          <a:ext cx="45577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3" imgW="761669" imgH="228501" progId="Equation.DSMT4">
                  <p:embed/>
                </p:oleObj>
              </mc:Choice>
              <mc:Fallback>
                <p:oleObj name="Equation" r:id="rId3" imgW="761669" imgH="228501" progId="Equation.DSMT4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24400"/>
                        <a:ext cx="4557712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333375"/>
            <a:ext cx="91440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Т.е. полная ширина дифракционного отражения описывается суммой уширения создаваемого распределением частиц по размерам и распределением микродеформаций в кристаллитах и границах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val="5675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1131619"/>
          <a:ext cx="9050338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3" imgW="2336800" imgH="431800" progId="Equation.DSMT4">
                  <p:embed/>
                </p:oleObj>
              </mc:Choice>
              <mc:Fallback>
                <p:oleObj name="Equation" r:id="rId3" imgW="2336800" imgH="431800" progId="Equation.DSMT4">
                  <p:embed/>
                  <p:pic>
                    <p:nvPicPr>
                      <p:cNvPr id="2560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1619"/>
                        <a:ext cx="9050338" cy="167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Объект 2"/>
          <p:cNvGraphicFramePr>
            <a:graphicFrameLocks noChangeAspect="1"/>
          </p:cNvGraphicFramePr>
          <p:nvPr>
            <p:extLst/>
          </p:nvPr>
        </p:nvGraphicFramePr>
        <p:xfrm>
          <a:off x="1597025" y="3149331"/>
          <a:ext cx="59515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5" imgW="1536033" imgH="393529" progId="Equation.DSMT4">
                  <p:embed/>
                </p:oleObj>
              </mc:Choice>
              <mc:Fallback>
                <p:oleObj name="Equation" r:id="rId5" imgW="1536033" imgH="393529" progId="Equation.DSMT4">
                  <p:embed/>
                  <p:pic>
                    <p:nvPicPr>
                      <p:cNvPr id="2560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149331"/>
                        <a:ext cx="5951538" cy="1525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Объект 3"/>
          <p:cNvGraphicFramePr>
            <a:graphicFrameLocks noChangeAspect="1"/>
          </p:cNvGraphicFramePr>
          <p:nvPr>
            <p:extLst/>
          </p:nvPr>
        </p:nvGraphicFramePr>
        <p:xfrm>
          <a:off x="1695450" y="5308331"/>
          <a:ext cx="5754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7" imgW="1485900" imgH="393700" progId="Equation.DSMT4">
                  <p:embed/>
                </p:oleObj>
              </mc:Choice>
              <mc:Fallback>
                <p:oleObj name="Equation" r:id="rId7" imgW="1485900" imgH="393700" progId="Equation.DSMT4">
                  <p:embed/>
                  <p:pic>
                    <p:nvPicPr>
                      <p:cNvPr id="2560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308331"/>
                        <a:ext cx="5754688" cy="1525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7898D3-C2E7-491D-91E8-E087F389987F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</a:rPr>
              <a:t>Запишем в явном виде это уравнение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357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ChangeAspect="1"/>
          </p:cNvGraphicFramePr>
          <p:nvPr>
            <p:extLst/>
          </p:nvPr>
        </p:nvGraphicFramePr>
        <p:xfrm>
          <a:off x="683568" y="2319935"/>
          <a:ext cx="2588817" cy="79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3" imgW="660113" imgH="203112" progId="Equation.DSMT4">
                  <p:embed/>
                </p:oleObj>
              </mc:Choice>
              <mc:Fallback>
                <p:oleObj name="Equation" r:id="rId3" imgW="660113" imgH="203112" progId="Equation.DSMT4">
                  <p:embed/>
                  <p:pic>
                    <p:nvPicPr>
                      <p:cNvPr id="2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19935"/>
                        <a:ext cx="2588817" cy="7968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G:\Viliams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92261"/>
            <a:ext cx="4932040" cy="45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A3316C29-E9EC-4AA8-876A-C81CF87158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00212" y="0"/>
          <a:ext cx="57435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6" imgW="5743534" imgH="1514562" progId="Equation.DSMT4">
                  <p:embed/>
                </p:oleObj>
              </mc:Choice>
              <mc:Fallback>
                <p:oleObj name="Equation" r:id="rId6" imgW="5743534" imgH="1514562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A3316C29-E9EC-4AA8-876A-C81CF8715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0212" y="0"/>
                        <a:ext cx="5743575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53AA54-C92D-4EFE-B557-EBE40939E1E4}"/>
              </a:ext>
            </a:extLst>
          </p:cNvPr>
          <p:cNvSpPr txBox="1"/>
          <p:nvPr/>
        </p:nvSpPr>
        <p:spPr>
          <a:xfrm>
            <a:off x="-7984" y="1716413"/>
            <a:ext cx="9151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Написанное выражение это линейное уравнение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406794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Если построить экспериментальную зависимость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cos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=f(sin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, можно определить размеры блоков и деформации в образце.</a:t>
            </a:r>
          </a:p>
        </p:txBody>
      </p:sp>
    </p:spTree>
    <p:extLst>
      <p:ext uri="{BB962C8B-B14F-4D97-AF65-F5344CB8AC3E}">
        <p14:creationId xmlns:p14="http://schemas.microsoft.com/office/powerpoint/2010/main" val="4826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F77ED34A-8CE8-4D91-83F2-0114041F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Экспериментальные значения </a:t>
            </a:r>
            <a:endParaRPr lang="en-US" altLang="ru-RU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интегральных ширин линий для порошка </a:t>
            </a:r>
            <a:r>
              <a:rPr lang="en-US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Ni</a:t>
            </a:r>
            <a:endParaRPr lang="ru-RU" altLang="ru-RU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 descr="G:\IMG133ab.bmp">
            <a:extLst>
              <a:ext uri="{FF2B5EF4-FFF2-40B4-BE49-F238E27FC236}">
                <a16:creationId xmlns="" xmlns:a16="http://schemas.microsoft.com/office/drawing/2014/main" id="{58A7296F-E716-48F2-8547-F507C836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895138" cy="43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44B709E-D113-4232-AEE5-98419A37326E}"/>
              </a:ext>
            </a:extLst>
          </p:cNvPr>
          <p:cNvSpPr/>
          <p:nvPr/>
        </p:nvSpPr>
        <p:spPr>
          <a:xfrm>
            <a:off x="4932040" y="2204864"/>
            <a:ext cx="421196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Линия </a:t>
            </a:r>
            <a:r>
              <a:rPr lang="el-GR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cos</a:t>
            </a:r>
            <a:r>
              <a:rPr lang="el-GR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θ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=f</a:t>
            </a:r>
            <a:r>
              <a:rPr lang="ru-RU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sin</a:t>
            </a:r>
            <a:r>
              <a:rPr lang="el-GR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θ</a:t>
            </a:r>
            <a:r>
              <a:rPr lang="ru-RU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проведена по двум точкам (111) и (222). Видно, что точки (кружки) соответствующие другим рефлексам не ложатся на эту прямую.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578FAB-E858-4222-A22F-87C95F54A0F0}"/>
              </a:ext>
            </a:extLst>
          </p:cNvPr>
          <p:cNvSpPr txBox="1"/>
          <p:nvPr/>
        </p:nvSpPr>
        <p:spPr>
          <a:xfrm>
            <a:off x="4955414" y="4938910"/>
            <a:ext cx="421196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Определяя угол наклона этой линии мы определяем </a:t>
            </a:r>
            <a:r>
              <a:rPr lang="ru-RU" sz="2000" dirty="0" err="1">
                <a:latin typeface="Arial" panose="020B0604020202020204" pitchFamily="34" charset="0"/>
              </a:rPr>
              <a:t>микродеформации</a:t>
            </a:r>
            <a:r>
              <a:rPr lang="ru-RU" sz="2000" dirty="0">
                <a:latin typeface="Arial" panose="020B0604020202020204" pitchFamily="34" charset="0"/>
              </a:rPr>
              <a:t> в кристаллитах и границах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14992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455A31-6D25-464A-A764-5A6A610C94FA}"/>
              </a:ext>
            </a:extLst>
          </p:cNvPr>
          <p:cNvSpPr txBox="1"/>
          <p:nvPr/>
        </p:nvSpPr>
        <p:spPr>
          <a:xfrm>
            <a:off x="0" y="1889911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2. Рентгеновская топография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(Анализ проекции изображения дифракционного рефлекса) </a:t>
            </a:r>
          </a:p>
        </p:txBody>
      </p:sp>
    </p:spTree>
    <p:extLst>
      <p:ext uri="{BB962C8B-B14F-4D97-AF65-F5344CB8AC3E}">
        <p14:creationId xmlns:p14="http://schemas.microsoft.com/office/powerpoint/2010/main" val="34358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3-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340318"/>
            <a:ext cx="3851516" cy="35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1963285"/>
            <a:ext cx="91440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Рентгеновская </a:t>
            </a:r>
            <a:r>
              <a:rPr lang="ru-RU" altLang="ru-RU" sz="2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топограмма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монокристалла кремния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с фрагментом интегральной схемы.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На фотографии наряду с элементами топологии схемы видны дислокационные линии (кометообразные линии), пересекающие </a:t>
            </a:r>
            <a:r>
              <a:rPr lang="ru-RU" altLang="ru-RU" sz="15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топограмму</a:t>
            </a: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 по диагонали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711373" y="5246974"/>
            <a:ext cx="1860628" cy="155490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5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" y="3950133"/>
            <a:ext cx="259269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фрагмент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будущей микросхемы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2592695" y="4217355"/>
            <a:ext cx="1115209" cy="9347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>
            <a:cxnSpLocks/>
            <a:stCxn id="4" idx="1"/>
          </p:cNvCxnSpPr>
          <p:nvPr/>
        </p:nvCxnSpPr>
        <p:spPr>
          <a:xfrm flipH="1">
            <a:off x="4716016" y="4196354"/>
            <a:ext cx="2100786" cy="7448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802" y="3934744"/>
            <a:ext cx="2348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Дислокации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59A1D01-4048-4421-BE68-56F27E4F9506}"/>
              </a:ext>
            </a:extLst>
          </p:cNvPr>
          <p:cNvSpPr/>
          <p:nvPr/>
        </p:nvSpPr>
        <p:spPr>
          <a:xfrm>
            <a:off x="0" y="0"/>
            <a:ext cx="91655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Анализ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Тонкой структуры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3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054A94F2-636B-4198-8AF0-4163B76D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Стереотопограммы кристалла кремния,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снятые по методике Бормана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="" xmlns:a16="http://schemas.microsoft.com/office/drawing/2014/main" id="{7443AFD8-96E0-4521-82AB-18688CB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4643438" cy="4071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62EAE5E7-ED7E-45A2-BD1B-4277DE0A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014663"/>
            <a:ext cx="2735263" cy="1152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5" name="Line 9">
            <a:extLst>
              <a:ext uri="{FF2B5EF4-FFF2-40B4-BE49-F238E27FC236}">
                <a16:creationId xmlns="" xmlns:a16="http://schemas.microsoft.com/office/drawing/2014/main" id="{DA234E8D-A054-471A-A012-29FD6A5EA3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900" y="2151063"/>
            <a:ext cx="14398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0">
            <a:extLst>
              <a:ext uri="{FF2B5EF4-FFF2-40B4-BE49-F238E27FC236}">
                <a16:creationId xmlns="" xmlns:a16="http://schemas.microsoft.com/office/drawing/2014/main" id="{F87BB5D0-B590-46E0-B531-1BE961F94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163" y="2151063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1">
            <a:extLst>
              <a:ext uri="{FF2B5EF4-FFF2-40B4-BE49-F238E27FC236}">
                <a16:creationId xmlns="" xmlns:a16="http://schemas.microsoft.com/office/drawing/2014/main" id="{6EC2064F-BDA6-4407-8EFA-81926FD57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21510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2">
            <a:extLst>
              <a:ext uri="{FF2B5EF4-FFF2-40B4-BE49-F238E27FC236}">
                <a16:creationId xmlns="" xmlns:a16="http://schemas.microsoft.com/office/drawing/2014/main" id="{925907A1-5381-479A-BD25-E9012EEBB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2151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">
            <a:extLst>
              <a:ext uri="{FF2B5EF4-FFF2-40B4-BE49-F238E27FC236}">
                <a16:creationId xmlns="" xmlns:a16="http://schemas.microsoft.com/office/drawing/2014/main" id="{E8384B27-A6D7-4706-BBE9-A30912C75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163" y="3159125"/>
            <a:ext cx="12969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4">
            <a:extLst>
              <a:ext uri="{FF2B5EF4-FFF2-40B4-BE49-F238E27FC236}">
                <a16:creationId xmlns="" xmlns:a16="http://schemas.microsoft.com/office/drawing/2014/main" id="{7B81FB22-3BD8-4488-93A1-B85B04A9E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21510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DEF136B5-6C83-487F-9B72-B0F787C1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CC"/>
                </a:solidFill>
              </a:rPr>
              <a:t>Кристалл имеет форму прямоугольной призмы, трансмиссионные топограммы  получены с двух его граней под прямым углом. Топограммы позволяют получить  полную реконструкцию объема образца (из работы В.И.Никитенко, Л.Н. Данильчука).</a:t>
            </a:r>
          </a:p>
        </p:txBody>
      </p:sp>
      <p:pic>
        <p:nvPicPr>
          <p:cNvPr id="92172" name="Picture 3" descr="E:\124a.tif">
            <a:extLst>
              <a:ext uri="{FF2B5EF4-FFF2-40B4-BE49-F238E27FC236}">
                <a16:creationId xmlns="" xmlns:a16="http://schemas.microsoft.com/office/drawing/2014/main" id="{F7D0885A-ABC6-45DA-BBB1-83D67A1D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14438"/>
            <a:ext cx="3786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4" descr="E:\123a.tif">
            <a:extLst>
              <a:ext uri="{FF2B5EF4-FFF2-40B4-BE49-F238E27FC236}">
                <a16:creationId xmlns="" xmlns:a16="http://schemas.microsoft.com/office/drawing/2014/main" id="{51D08601-A5F0-4302-A48F-3ED6FAA7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357563"/>
            <a:ext cx="37830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512537D3-8786-4748-A615-CC718D31E7D7}"/>
              </a:ext>
            </a:extLst>
          </p:cNvPr>
          <p:cNvCxnSpPr/>
          <p:nvPr/>
        </p:nvCxnSpPr>
        <p:spPr>
          <a:xfrm rot="5400000">
            <a:off x="1393825" y="1963738"/>
            <a:ext cx="1214437" cy="1588"/>
          </a:xfrm>
          <a:prstGeom prst="straightConnector1">
            <a:avLst/>
          </a:prstGeom>
          <a:ln w="57150">
            <a:solidFill>
              <a:srgbClr val="6666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8AD777EF-4F49-4A2C-965C-E278A84E38DF}"/>
              </a:ext>
            </a:extLst>
          </p:cNvPr>
          <p:cNvCxnSpPr/>
          <p:nvPr/>
        </p:nvCxnSpPr>
        <p:spPr>
          <a:xfrm rot="5400000">
            <a:off x="1822450" y="1963738"/>
            <a:ext cx="1214437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EC49094E-0D7D-4BE2-9111-2D79A1884EC5}"/>
              </a:ext>
            </a:extLst>
          </p:cNvPr>
          <p:cNvCxnSpPr/>
          <p:nvPr/>
        </p:nvCxnSpPr>
        <p:spPr>
          <a:xfrm flipV="1">
            <a:off x="500063" y="3571875"/>
            <a:ext cx="1143000" cy="9286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7" name="TextBox 22">
            <a:extLst>
              <a:ext uri="{FF2B5EF4-FFF2-40B4-BE49-F238E27FC236}">
                <a16:creationId xmlns="" xmlns:a16="http://schemas.microsoft.com/office/drawing/2014/main" id="{9E061EEB-91E1-43A3-A276-D5365454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6313"/>
            <a:ext cx="464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Черные стрелки – направления просвечивания;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Синяя стрелка – направление роста кристалла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0BBBC273-7C7B-461C-95F7-F2846077B99D}"/>
              </a:ext>
            </a:extLst>
          </p:cNvPr>
          <p:cNvCxnSpPr/>
          <p:nvPr/>
        </p:nvCxnSpPr>
        <p:spPr>
          <a:xfrm>
            <a:off x="1785938" y="3786188"/>
            <a:ext cx="34290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DE00EAA4-A622-4360-BF46-90CBE67A4D4B}"/>
              </a:ext>
            </a:extLst>
          </p:cNvPr>
          <p:cNvCxnSpPr/>
          <p:nvPr/>
        </p:nvCxnSpPr>
        <p:spPr>
          <a:xfrm>
            <a:off x="2571750" y="1714500"/>
            <a:ext cx="2643188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5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9217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bse/jpg/0214888872.jpg">
            <a:extLst>
              <a:ext uri="{FF2B5EF4-FFF2-40B4-BE49-F238E27FC236}">
                <a16:creationId xmlns="" xmlns:a16="http://schemas.microsoft.com/office/drawing/2014/main" id="{AFD55F2A-A2A1-4AA9-A927-3ED13629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4882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916715-4656-4F15-AF99-3CD850CC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Топограмма монокристалла кремния, полученная по методу широкого квази параллельного пучка. Толщина кристалла 0,3 </a:t>
            </a:r>
            <a:r>
              <a:rPr lang="ru-RU" altLang="ru-RU" sz="2400" b="1" i="1"/>
              <a:t>мм</a:t>
            </a:r>
            <a:r>
              <a:rPr lang="ru-RU" altLang="ru-RU" sz="2400" b="1"/>
              <a:t>. Видны отдельные ростовые дислокации (тёмные линии). Излучение </a:t>
            </a:r>
            <a:r>
              <a:rPr lang="en-US" altLang="ru-RU" sz="2400" b="1"/>
              <a:t>CuK</a:t>
            </a:r>
            <a:r>
              <a:rPr lang="el-GR" altLang="ru-RU" sz="2400" b="1"/>
              <a:t>α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37548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07D8FD-3CD1-457F-A316-58699D41C92C}"/>
              </a:ext>
            </a:extLst>
          </p:cNvPr>
          <p:cNvSpPr txBox="1"/>
          <p:nvPr/>
        </p:nvSpPr>
        <p:spPr>
          <a:xfrm>
            <a:off x="0" y="1844824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этой задачи приходится исследовать тонкую структуру дифракционных рефлексов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(практически под микроскопом)</a:t>
            </a:r>
          </a:p>
        </p:txBody>
      </p:sp>
    </p:spTree>
    <p:extLst>
      <p:ext uri="{BB962C8B-B14F-4D97-AF65-F5344CB8AC3E}">
        <p14:creationId xmlns:p14="http://schemas.microsoft.com/office/powerpoint/2010/main" val="27897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2704F4-1114-4CD9-80C1-61F7AD84EAC4}"/>
              </a:ext>
            </a:extLst>
          </p:cNvPr>
          <p:cNvSpPr txBox="1"/>
          <p:nvPr/>
        </p:nvSpPr>
        <p:spPr>
          <a:xfrm>
            <a:off x="0" y="3548421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0" dirty="0"/>
              <a:t>Согласно принципу </a:t>
            </a:r>
            <a:r>
              <a:rPr lang="ru-RU" sz="3600" dirty="0"/>
              <a:t>неопределённости</a:t>
            </a:r>
            <a:r>
              <a:rPr lang="ru-RU" sz="3600" b="0" dirty="0"/>
              <a:t> </a:t>
            </a:r>
          </a:p>
          <a:p>
            <a:pPr algn="ctr"/>
            <a:r>
              <a:rPr lang="en-US" sz="3600" b="0" dirty="0"/>
              <a:t>(1900 </a:t>
            </a:r>
            <a:r>
              <a:rPr lang="ru-RU" sz="3600" b="0" dirty="0"/>
              <a:t>г.) </a:t>
            </a:r>
          </a:p>
          <a:p>
            <a:pPr algn="ctr"/>
            <a:r>
              <a:rPr lang="ru-RU" sz="3600" b="0" dirty="0"/>
              <a:t>у частицы не могут быть одновременно </a:t>
            </a:r>
          </a:p>
          <a:p>
            <a:pPr algn="ctr"/>
            <a:r>
              <a:rPr lang="ru-RU" sz="3600" b="0" dirty="0"/>
              <a:t>точно измерены </a:t>
            </a:r>
          </a:p>
          <a:p>
            <a:pPr algn="ctr"/>
            <a:r>
              <a:rPr lang="ru-RU" sz="3600" b="0" dirty="0"/>
              <a:t>положение и скорость (импульс).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29952FC-3EC8-4B24-81F4-B04CF4ED4EF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65865" y="-1736"/>
          <a:ext cx="5212270" cy="159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749160" imgH="228600" progId="Equation.DSMT4">
                  <p:embed/>
                </p:oleObj>
              </mc:Choice>
              <mc:Fallback>
                <p:oleObj name="Equation" r:id="rId3" imgW="749160" imgH="22860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929952FC-3EC8-4B24-81F4-B04CF4ED4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865" y="-1736"/>
                        <a:ext cx="5212270" cy="1590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6C5E9C-9801-445B-90A8-994C40C5606F}"/>
              </a:ext>
            </a:extLst>
          </p:cNvPr>
          <p:cNvSpPr txBox="1"/>
          <p:nvPr/>
        </p:nvSpPr>
        <p:spPr>
          <a:xfrm>
            <a:off x="0" y="1982450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1" dirty="0"/>
              <a:t>h</a:t>
            </a:r>
            <a:r>
              <a:rPr lang="en-US" sz="4400" b="0" dirty="0"/>
              <a:t>=</a:t>
            </a:r>
            <a:r>
              <a:rPr lang="ru-RU" sz="4400" b="0" dirty="0"/>
              <a:t>6.62607004 × 10</a:t>
            </a:r>
            <a:r>
              <a:rPr lang="ru-RU" sz="4400" b="0" baseline="30000" dirty="0"/>
              <a:t>-34</a:t>
            </a:r>
            <a:r>
              <a:rPr lang="ru-RU" sz="4400" b="0" dirty="0"/>
              <a:t> м</a:t>
            </a:r>
            <a:r>
              <a:rPr lang="ru-RU" sz="4400" b="0" baseline="30000" dirty="0"/>
              <a:t>2</a:t>
            </a:r>
            <a:r>
              <a:rPr lang="ru-RU" sz="4400" b="0" dirty="0"/>
              <a:t> кг / с постоянная Планка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42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2C5177F9-B321-4419-8961-6C5FBC1C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Идея получения микрорентгенограмм (топограмм), предложена Бергом </a:t>
            </a:r>
            <a:endParaRPr lang="en-US" altLang="ru-RU" b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в 1931 году</a:t>
            </a:r>
          </a:p>
        </p:txBody>
      </p:sp>
      <p:pic>
        <p:nvPicPr>
          <p:cNvPr id="3" name="Picture 5" descr="G:\Review-Topografics\FIGS\Без имени1.tif">
            <a:extLst>
              <a:ext uri="{FF2B5EF4-FFF2-40B4-BE49-F238E27FC236}">
                <a16:creationId xmlns="" xmlns:a16="http://schemas.microsoft.com/office/drawing/2014/main" id="{76875E18-5450-4868-89D4-60BF4A8A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28813"/>
            <a:ext cx="91328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51924264-6725-44C3-8B53-065A894D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>
                <a:solidFill>
                  <a:srgbClr val="0000FF"/>
                </a:solidFill>
              </a:rPr>
              <a:t>Berg W. Naturwissenschaften, 1931, 9, p.391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>
                <a:solidFill>
                  <a:srgbClr val="0000FF"/>
                </a:solidFill>
              </a:rPr>
              <a:t>Berg W. Z.Krist., 1934, B89,3,p.286 </a:t>
            </a:r>
            <a:endParaRPr lang="ru-RU" altLang="ru-RU" sz="2800" i="1">
              <a:solidFill>
                <a:srgbClr val="0000FF"/>
              </a:solidFill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="" xmlns:a16="http://schemas.microsoft.com/office/drawing/2014/main" id="{2681A2CF-6BDD-4B95-A71A-4D421C62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="" xmlns:a16="http://schemas.microsoft.com/office/drawing/2014/main" id="{E2F18714-9B52-4C05-9521-2DB549AC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9703" name="TextBox 7">
            <a:extLst>
              <a:ext uri="{FF2B5EF4-FFF2-40B4-BE49-F238E27FC236}">
                <a16:creationId xmlns="" xmlns:a16="http://schemas.microsoft.com/office/drawing/2014/main" id="{6CE52C42-DFF0-420E-A4CD-CE007D2A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85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701" grpId="0"/>
      <p:bldP spid="29702" grpId="0"/>
      <p:bldP spid="2970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="" xmlns:a16="http://schemas.microsoft.com/office/drawing/2014/main" id="{EC808A61-180A-4CC5-8B44-38C56EE8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1" y="1124744"/>
            <a:ext cx="70723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39" name="Объект 2">
            <a:extLst>
              <a:ext uri="{FF2B5EF4-FFF2-40B4-BE49-F238E27FC236}">
                <a16:creationId xmlns="" xmlns:a16="http://schemas.microsoft.com/office/drawing/2014/main" id="{F98ECF07-79F3-4422-A27C-C710F013C1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86623" y="4869657"/>
          <a:ext cx="24209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4" imgW="2419128" imgH="792683" progId="Equation.DSMT4">
                  <p:embed/>
                </p:oleObj>
              </mc:Choice>
              <mc:Fallback>
                <p:oleObj name="Equation" r:id="rId4" imgW="2419128" imgH="792683" progId="Equation.DSMT4">
                  <p:embed/>
                  <p:pic>
                    <p:nvPicPr>
                      <p:cNvPr id="65539" name="Объект 2">
                        <a:extLst>
                          <a:ext uri="{FF2B5EF4-FFF2-40B4-BE49-F238E27FC236}">
                            <a16:creationId xmlns="" xmlns:a16="http://schemas.microsoft.com/office/drawing/2014/main" id="{F98ECF07-79F3-4422-A27C-C710F013C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623" y="4869657"/>
                        <a:ext cx="24209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Объект 4">
            <a:extLst>
              <a:ext uri="{FF2B5EF4-FFF2-40B4-BE49-F238E27FC236}">
                <a16:creationId xmlns="" xmlns:a16="http://schemas.microsoft.com/office/drawing/2014/main" id="{873DD2D0-B9FE-4555-8F38-9C9DA058B1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7973" y="6022182"/>
          <a:ext cx="18192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6" imgW="1818150" imgH="462525" progId="Equation.DSMT4">
                  <p:embed/>
                </p:oleObj>
              </mc:Choice>
              <mc:Fallback>
                <p:oleObj name="Equation" r:id="rId6" imgW="1818150" imgH="462525" progId="Equation.DSMT4">
                  <p:embed/>
                  <p:pic>
                    <p:nvPicPr>
                      <p:cNvPr id="65540" name="Объект 4">
                        <a:extLst>
                          <a:ext uri="{FF2B5EF4-FFF2-40B4-BE49-F238E27FC236}">
                            <a16:creationId xmlns="" xmlns:a16="http://schemas.microsoft.com/office/drawing/2014/main" id="{873DD2D0-B9FE-4555-8F38-9C9DA058B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973" y="6022182"/>
                        <a:ext cx="18192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Объект 5">
            <a:extLst>
              <a:ext uri="{FF2B5EF4-FFF2-40B4-BE49-F238E27FC236}">
                <a16:creationId xmlns="" xmlns:a16="http://schemas.microsoft.com/office/drawing/2014/main" id="{AD2A99F1-F9CE-4165-B20C-D5F7910F80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9998" y="5806282"/>
          <a:ext cx="2595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8" imgW="2596896" imgH="937260" progId="Equation.DSMT4">
                  <p:embed/>
                </p:oleObj>
              </mc:Choice>
              <mc:Fallback>
                <p:oleObj name="Equation" r:id="rId8" imgW="2596896" imgH="937260" progId="Equation.DSMT4">
                  <p:embed/>
                  <p:pic>
                    <p:nvPicPr>
                      <p:cNvPr id="65541" name="Объект 5">
                        <a:extLst>
                          <a:ext uri="{FF2B5EF4-FFF2-40B4-BE49-F238E27FC236}">
                            <a16:creationId xmlns="" xmlns:a16="http://schemas.microsoft.com/office/drawing/2014/main" id="{AD2A99F1-F9CE-4165-B20C-D5F7910F8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998" y="5806282"/>
                        <a:ext cx="25955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4139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Физика идеи БЕРГА</a:t>
            </a:r>
          </a:p>
        </p:txBody>
      </p:sp>
    </p:spTree>
    <p:extLst>
      <p:ext uri="{BB962C8B-B14F-4D97-AF65-F5344CB8AC3E}">
        <p14:creationId xmlns:p14="http://schemas.microsoft.com/office/powerpoint/2010/main" val="8492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>
            <a:extLst>
              <a:ext uri="{FF2B5EF4-FFF2-40B4-BE49-F238E27FC236}">
                <a16:creationId xmlns="" xmlns:a16="http://schemas.microsoft.com/office/drawing/2014/main" id="{99025141-08EE-4A48-AC9B-DC356FF2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5543550" cy="4319587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3013" name="Text Box 5">
            <a:extLst>
              <a:ext uri="{FF2B5EF4-FFF2-40B4-BE49-F238E27FC236}">
                <a16:creationId xmlns="" xmlns:a16="http://schemas.microsoft.com/office/drawing/2014/main" id="{697D4761-FB3E-409C-A6FB-347A81D2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CC"/>
                </a:solidFill>
              </a:rPr>
              <a:t>Схема Ланга</a:t>
            </a:r>
          </a:p>
        </p:txBody>
      </p:sp>
      <p:pic>
        <p:nvPicPr>
          <p:cNvPr id="43016" name="Picture 8" descr="Lang">
            <a:extLst>
              <a:ext uri="{FF2B5EF4-FFF2-40B4-BE49-F238E27FC236}">
                <a16:creationId xmlns="" xmlns:a16="http://schemas.microsoft.com/office/drawing/2014/main" id="{FCC56D7F-4314-4417-9F9B-1AE516A8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="" xmlns:a16="http://schemas.microsoft.com/office/drawing/2014/main" id="{C52B977F-947B-491C-818F-93C37E33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solidFill>
                  <a:srgbClr val="0000CC"/>
                </a:solidFill>
              </a:rPr>
              <a:t>A.R.Lang, The Projection Topograph. A New Method in X-ray Diffraction Micrography,</a:t>
            </a:r>
            <a:endParaRPr lang="ru-RU" altLang="ru-RU" sz="1800" i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CC"/>
                </a:solidFill>
              </a:rPr>
              <a:t>Acta </a:t>
            </a:r>
            <a:r>
              <a:rPr lang="en-US" altLang="ru-RU" sz="1800" i="1">
                <a:solidFill>
                  <a:srgbClr val="0000CC"/>
                </a:solidFill>
              </a:rPr>
              <a:t>C</a:t>
            </a:r>
            <a:r>
              <a:rPr lang="ru-RU" altLang="ru-RU" sz="1800" i="1">
                <a:solidFill>
                  <a:srgbClr val="0000CC"/>
                </a:solidFill>
              </a:rPr>
              <a:t>ryst.12,</a:t>
            </a:r>
            <a:r>
              <a:rPr lang="en-US" altLang="ru-RU" sz="1800" i="1">
                <a:solidFill>
                  <a:srgbClr val="0000CC"/>
                </a:solidFill>
              </a:rPr>
              <a:t> </a:t>
            </a:r>
            <a:r>
              <a:rPr lang="ru-RU" altLang="ru-RU" sz="1800" i="1">
                <a:solidFill>
                  <a:srgbClr val="0000CC"/>
                </a:solidFill>
              </a:rPr>
              <a:t>249-250,</a:t>
            </a:r>
            <a:r>
              <a:rPr lang="en-US" altLang="ru-RU" sz="1800" i="1">
                <a:solidFill>
                  <a:srgbClr val="0000CC"/>
                </a:solidFill>
              </a:rPr>
              <a:t> </a:t>
            </a:r>
            <a:r>
              <a:rPr lang="ru-RU" altLang="ru-RU" sz="1800" i="1">
                <a:solidFill>
                  <a:srgbClr val="0000CC"/>
                </a:solidFill>
              </a:rPr>
              <a:t>(1959) 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="" xmlns:a16="http://schemas.microsoft.com/office/drawing/2014/main" id="{BD25EA28-D878-48DB-A4FA-C2D48CCB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062163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R</a:t>
            </a:r>
            <a:r>
              <a:rPr lang="en-US" altLang="ru-RU" sz="1400" b="1" baseline="-25000"/>
              <a:t>0</a:t>
            </a:r>
            <a:endParaRPr lang="ru-RU" altLang="ru-RU" sz="1400" b="1" baseline="-25000"/>
          </a:p>
        </p:txBody>
      </p:sp>
      <p:sp>
        <p:nvSpPr>
          <p:cNvPr id="43019" name="Text Box 11">
            <a:extLst>
              <a:ext uri="{FF2B5EF4-FFF2-40B4-BE49-F238E27FC236}">
                <a16:creationId xmlns="" xmlns:a16="http://schemas.microsoft.com/office/drawing/2014/main" id="{1A6FD26E-95D2-44A4-9EE1-077FD60B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39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R</a:t>
            </a:r>
            <a:r>
              <a:rPr lang="en-US" altLang="ru-RU" sz="1400" b="1" baseline="-25000"/>
              <a:t>H</a:t>
            </a:r>
            <a:endParaRPr lang="ru-RU" altLang="ru-RU" sz="1400" b="1" baseline="-25000"/>
          </a:p>
        </p:txBody>
      </p:sp>
      <p:sp>
        <p:nvSpPr>
          <p:cNvPr id="43020" name="Text Box 12">
            <a:extLst>
              <a:ext uri="{FF2B5EF4-FFF2-40B4-BE49-F238E27FC236}">
                <a16:creationId xmlns="" xmlns:a16="http://schemas.microsoft.com/office/drawing/2014/main" id="{0EFF8CE8-BC6C-42AC-A33E-C2264EE2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9177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K</a:t>
            </a:r>
            <a:r>
              <a:rPr lang="en-US" altLang="ru-RU" sz="1400" b="1" baseline="-25000"/>
              <a:t>1</a:t>
            </a:r>
            <a:endParaRPr lang="ru-RU" altLang="ru-RU" sz="1400" b="1" baseline="-25000"/>
          </a:p>
        </p:txBody>
      </p:sp>
      <p:sp>
        <p:nvSpPr>
          <p:cNvPr id="43021" name="Text Box 13">
            <a:extLst>
              <a:ext uri="{FF2B5EF4-FFF2-40B4-BE49-F238E27FC236}">
                <a16:creationId xmlns="" xmlns:a16="http://schemas.microsoft.com/office/drawing/2014/main" id="{3F97DFE3-129F-4A9E-AC6B-DE39D565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01800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K</a:t>
            </a:r>
            <a:r>
              <a:rPr lang="en-US" altLang="ru-RU" sz="1400" b="1" baseline="-25000"/>
              <a:t>2</a:t>
            </a:r>
            <a:endParaRPr lang="ru-RU" altLang="ru-RU" sz="1400" b="1" baseline="-25000"/>
          </a:p>
        </p:txBody>
      </p:sp>
      <p:sp>
        <p:nvSpPr>
          <p:cNvPr id="43022" name="Text Box 14">
            <a:extLst>
              <a:ext uri="{FF2B5EF4-FFF2-40B4-BE49-F238E27FC236}">
                <a16:creationId xmlns="" xmlns:a16="http://schemas.microsoft.com/office/drawing/2014/main" id="{98C9A051-6DB0-4F89-9103-E5013F13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797425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Сканирование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="" xmlns:a16="http://schemas.microsoft.com/office/drawing/2014/main" id="{ACA96CE9-1CEB-4330-AF91-EF70BCA0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1587500"/>
            <a:ext cx="3095625" cy="3538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S-</a:t>
            </a:r>
            <a:r>
              <a:rPr lang="ru-RU" altLang="ru-RU" sz="1600" b="1"/>
              <a:t>точечный источник рентгеновского излучения;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C</a:t>
            </a:r>
            <a:r>
              <a:rPr lang="ru-RU" altLang="ru-RU" sz="1600" b="1"/>
              <a:t>-образец;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P-</a:t>
            </a:r>
            <a:r>
              <a:rPr lang="ru-RU" altLang="ru-RU" sz="1600" b="1"/>
              <a:t>фотографическая пластика;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R</a:t>
            </a:r>
            <a:r>
              <a:rPr lang="en-US" altLang="ru-RU" sz="1600" b="1" baseline="-25000"/>
              <a:t>0</a:t>
            </a:r>
            <a:r>
              <a:rPr lang="en-US" altLang="ru-RU" sz="1600" b="1"/>
              <a:t> </a:t>
            </a:r>
            <a:r>
              <a:rPr lang="ru-RU" altLang="ru-RU" sz="1600" b="1"/>
              <a:t>и</a:t>
            </a:r>
            <a:r>
              <a:rPr lang="en-US" altLang="ru-RU" sz="1600" b="1"/>
              <a:t> R</a:t>
            </a:r>
            <a:r>
              <a:rPr lang="en-US" altLang="ru-RU" sz="1600" b="1" baseline="-25000"/>
              <a:t>H</a:t>
            </a:r>
            <a:r>
              <a:rPr lang="en-US" altLang="ru-RU" sz="1600" b="1"/>
              <a:t>-</a:t>
            </a:r>
            <a:r>
              <a:rPr lang="ru-RU" altLang="ru-RU" sz="1600" b="1"/>
              <a:t>проходящий и дифрагированный пучки;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K</a:t>
            </a:r>
            <a:r>
              <a:rPr lang="en-US" altLang="ru-RU" sz="1600" b="1" baseline="-25000"/>
              <a:t>1</a:t>
            </a:r>
            <a:r>
              <a:rPr lang="ru-RU" altLang="ru-RU" sz="1600" b="1"/>
              <a:t>-щель коллиматора формирующая первичный пучок;</a:t>
            </a:r>
            <a:r>
              <a:rPr lang="en-US" altLang="ru-RU" sz="1600" b="1"/>
              <a:t> </a:t>
            </a:r>
            <a:endParaRPr lang="ru-RU" altLang="ru-RU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K</a:t>
            </a:r>
            <a:r>
              <a:rPr lang="en-US" altLang="ru-RU" sz="1600" b="1" baseline="-25000"/>
              <a:t>2</a:t>
            </a:r>
            <a:r>
              <a:rPr lang="en-US" altLang="ru-RU" sz="1600" b="1"/>
              <a:t>-</a:t>
            </a:r>
            <a:r>
              <a:rPr lang="ru-RU" altLang="ru-RU" sz="1600" b="1"/>
              <a:t>щель выбирающая дифрагированный или проходящий пучки для регистрации </a:t>
            </a:r>
          </a:p>
        </p:txBody>
      </p:sp>
    </p:spTree>
    <p:extLst>
      <p:ext uri="{BB962C8B-B14F-4D97-AF65-F5344CB8AC3E}">
        <p14:creationId xmlns:p14="http://schemas.microsoft.com/office/powerpoint/2010/main" val="21036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3" grpId="0" animBg="1"/>
      <p:bldP spid="43014" grpId="0" animBg="1"/>
      <p:bldP spid="43018" grpId="0"/>
      <p:bldP spid="43019" grpId="0"/>
      <p:bldP spid="43020" grpId="0"/>
      <p:bldP spid="43021" grpId="0"/>
      <p:bldP spid="43022" grpId="0"/>
      <p:bldP spid="430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" descr="Описание: D:\Без имени3.jpg">
            <a:extLst>
              <a:ext uri="{FF2B5EF4-FFF2-40B4-BE49-F238E27FC236}">
                <a16:creationId xmlns="" xmlns:a16="http://schemas.microsoft.com/office/drawing/2014/main" id="{825BBD67-FB7A-41D6-951A-85526A96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412"/>
            <a:ext cx="6624637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2">
            <a:extLst>
              <a:ext uri="{FF2B5EF4-FFF2-40B4-BE49-F238E27FC236}">
                <a16:creationId xmlns="" xmlns:a16="http://schemas.microsoft.com/office/drawing/2014/main" id="{5ADE6964-ACF3-4E26-AEE5-B347D1C9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Рентгеновский гониометр для топографии по схеме Ланга (</a:t>
            </a:r>
            <a:r>
              <a:rPr lang="en-US" altLang="ru-RU" sz="3600" b="1"/>
              <a:t>Rigaku)</a:t>
            </a:r>
            <a:endParaRPr lang="ru-RU" altLang="ru-RU" sz="3600" b="1"/>
          </a:p>
        </p:txBody>
      </p:sp>
      <p:sp>
        <p:nvSpPr>
          <p:cNvPr id="93188" name="TextBox 3">
            <a:extLst>
              <a:ext uri="{FF2B5EF4-FFF2-40B4-BE49-F238E27FC236}">
                <a16:creationId xmlns="" xmlns:a16="http://schemas.microsoft.com/office/drawing/2014/main" id="{5D8E63BB-7DBA-44B1-8A37-5BA71764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1)-входная щель коллиматора; 2)-регулируемая выходная щель коллиматора;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3)-экран закрывающий первичный пучек; 4)-гониометрическая головка с образцом; 5)-кронштейн крепления экрана; 6)-каретка сканирования; 7)-электродвигатель привода каретки сканирования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142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0"/>
          <p:cNvSpPr txBox="1">
            <a:spLocks noChangeArrowheads="1"/>
          </p:cNvSpPr>
          <p:nvPr/>
        </p:nvSpPr>
        <p:spPr bwMode="auto">
          <a:xfrm>
            <a:off x="-14234" y="3044021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</a:rPr>
              <a:t>Рассеяние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</a:rPr>
              <a:t>на объектах размеры которых существенно больше длины волны используемого излучения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73320791-3236-476B-94C3-3ED59A87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34" y="764704"/>
            <a:ext cx="9144000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Малоугловое рассеяние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38264C-81E9-4753-A5D0-68F88F03B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972175"/>
            <a:ext cx="40386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44624"/>
            <a:ext cx="9144000" cy="65556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Рассеяние волн на объектах размеры которых </a:t>
            </a:r>
            <a:r>
              <a:rPr lang="el-GR" altLang="ru-RU" sz="6000" dirty="0">
                <a:latin typeface="Arial" panose="020B0604020202020204" pitchFamily="34" charset="0"/>
              </a:rPr>
              <a:t>Δ~</a:t>
            </a:r>
            <a:r>
              <a:rPr lang="ru-RU" altLang="ru-RU" sz="6000" dirty="0">
                <a:latin typeface="Arial" panose="020B0604020202020204" pitchFamily="34" charset="0"/>
              </a:rPr>
              <a:t>10</a:t>
            </a:r>
            <a:r>
              <a:rPr lang="ru-RU" altLang="ru-RU" sz="6000" baseline="30000" dirty="0">
                <a:latin typeface="Arial" panose="020B0604020202020204" pitchFamily="34" charset="0"/>
              </a:rPr>
              <a:t>4</a:t>
            </a:r>
            <a:r>
              <a:rPr lang="ru-RU" altLang="ru-RU" sz="6000" dirty="0">
                <a:latin typeface="Arial" panose="020B0604020202020204" pitchFamily="34" charset="0"/>
              </a:rPr>
              <a:t>-10</a:t>
            </a:r>
            <a:r>
              <a:rPr lang="ru-RU" altLang="ru-RU" sz="6000" baseline="30000" dirty="0">
                <a:latin typeface="Arial" panose="020B0604020202020204" pitchFamily="34" charset="0"/>
              </a:rPr>
              <a:t>2 </a:t>
            </a:r>
            <a:r>
              <a:rPr lang="en-US" altLang="ru-RU" sz="6000" dirty="0">
                <a:latin typeface="Arial" panose="020B0604020202020204" pitchFamily="34" charset="0"/>
              </a:rPr>
              <a:t>Å</a:t>
            </a:r>
            <a:r>
              <a:rPr lang="ru-RU" altLang="ru-RU" sz="6000" baseline="300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т.е. существенно превышают </a:t>
            </a:r>
            <a:r>
              <a:rPr lang="el-GR" altLang="ru-RU" sz="6000" dirty="0">
                <a:latin typeface="Arial" panose="020B0604020202020204" pitchFamily="34" charset="0"/>
              </a:rPr>
              <a:t>Δ</a:t>
            </a:r>
            <a:r>
              <a:rPr lang="en-US" altLang="ru-RU" sz="6000" dirty="0">
                <a:solidFill>
                  <a:srgbClr val="FF0000"/>
                </a:solidFill>
                <a:latin typeface="Arial" panose="020B0604020202020204" pitchFamily="34" charset="0"/>
              </a:rPr>
              <a:t>&gt;&gt;λ</a:t>
            </a:r>
            <a:endParaRPr lang="ru-RU" altLang="ru-RU" sz="6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длину волны</a:t>
            </a:r>
            <a:r>
              <a:rPr lang="en-US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излучения</a:t>
            </a:r>
            <a:r>
              <a:rPr lang="en-US" altLang="ru-RU" sz="6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l-GR" altLang="ru-RU" sz="6000" dirty="0">
                <a:solidFill>
                  <a:srgbClr val="CC0000"/>
                </a:solidFill>
                <a:latin typeface="Arial" panose="020B0604020202020204" pitchFamily="34" charset="0"/>
              </a:rPr>
              <a:t>λ~1</a:t>
            </a:r>
            <a:r>
              <a:rPr lang="en-US" altLang="ru-RU" sz="6000" dirty="0">
                <a:solidFill>
                  <a:srgbClr val="CC0000"/>
                </a:solidFill>
                <a:latin typeface="Arial" panose="020B0604020202020204" pitchFamily="34" charset="0"/>
              </a:rPr>
              <a:t>Å</a:t>
            </a:r>
            <a:r>
              <a:rPr lang="en-US" altLang="ru-RU" sz="60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ru-RU" altLang="ru-RU" sz="6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4" y="620688"/>
            <a:ext cx="9162837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dirty="0">
                <a:latin typeface="Arial" panose="020B0604020202020204" pitchFamily="34" charset="0"/>
              </a:rPr>
              <a:t>В обратном пространстве  </a:t>
            </a:r>
          </a:p>
          <a:p>
            <a:pPr algn="ctr"/>
            <a:r>
              <a:rPr lang="ru-RU" altLang="ru-RU" sz="4800" dirty="0">
                <a:solidFill>
                  <a:srgbClr val="3333FF"/>
                </a:solidFill>
                <a:latin typeface="Arial" panose="020B0604020202020204" pitchFamily="34" charset="0"/>
              </a:rPr>
              <a:t>(Фурье-образ) </a:t>
            </a:r>
            <a:r>
              <a:rPr lang="ru-RU" altLang="ru-RU" sz="4800" dirty="0">
                <a:latin typeface="Arial" panose="020B0604020202020204" pitchFamily="34" charset="0"/>
              </a:rPr>
              <a:t>таких объектов  </a:t>
            </a:r>
          </a:p>
          <a:p>
            <a:pPr algn="ctr"/>
            <a:r>
              <a:rPr lang="ru-RU" altLang="ru-RU" sz="4800" dirty="0">
                <a:latin typeface="Arial" panose="020B0604020202020204" pitchFamily="34" charset="0"/>
              </a:rPr>
              <a:t>имеет размеры порядка </a:t>
            </a:r>
            <a:endParaRPr lang="en-US" altLang="ru-RU" sz="4800" dirty="0">
              <a:latin typeface="Arial" panose="020B0604020202020204" pitchFamily="34" charset="0"/>
            </a:endParaRPr>
          </a:p>
          <a:p>
            <a:pPr algn="ctr"/>
            <a:r>
              <a:rPr lang="el-GR" altLang="ru-RU" sz="4800" dirty="0">
                <a:solidFill>
                  <a:srgbClr val="3333FF"/>
                </a:solidFill>
                <a:latin typeface="Arial" panose="020B0604020202020204" pitchFamily="34" charset="0"/>
              </a:rPr>
              <a:t>δ~</a:t>
            </a:r>
            <a:r>
              <a:rPr lang="ru-RU" altLang="ru-RU" sz="4800" dirty="0">
                <a:solidFill>
                  <a:srgbClr val="3333FF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4800" baseline="30000" dirty="0">
                <a:solidFill>
                  <a:srgbClr val="3333FF"/>
                </a:solidFill>
                <a:latin typeface="Arial" panose="020B0604020202020204" pitchFamily="34" charset="0"/>
              </a:rPr>
              <a:t>-4</a:t>
            </a:r>
            <a:r>
              <a:rPr lang="ru-RU" altLang="ru-RU" sz="4800" dirty="0">
                <a:solidFill>
                  <a:srgbClr val="3333FF"/>
                </a:solidFill>
                <a:latin typeface="Arial" panose="020B0604020202020204" pitchFamily="34" charset="0"/>
              </a:rPr>
              <a:t>-10</a:t>
            </a:r>
            <a:r>
              <a:rPr lang="ru-RU" altLang="ru-RU" sz="4800" baseline="30000" dirty="0">
                <a:solidFill>
                  <a:srgbClr val="3333FF"/>
                </a:solidFill>
                <a:latin typeface="Arial" panose="020B0604020202020204" pitchFamily="34" charset="0"/>
              </a:rPr>
              <a:t>-2 </a:t>
            </a:r>
            <a:r>
              <a:rPr lang="en-US" altLang="ru-RU" sz="4800" dirty="0">
                <a:solidFill>
                  <a:srgbClr val="3333FF"/>
                </a:solidFill>
                <a:latin typeface="Arial" panose="020B0604020202020204" pitchFamily="34" charset="0"/>
              </a:rPr>
              <a:t>Å</a:t>
            </a:r>
            <a:r>
              <a:rPr lang="ru-RU" altLang="ru-RU" sz="4800" baseline="30000" dirty="0">
                <a:solidFill>
                  <a:srgbClr val="3333FF"/>
                </a:solidFill>
                <a:latin typeface="Arial" panose="020B0604020202020204" pitchFamily="34" charset="0"/>
              </a:rPr>
              <a:t>-1</a:t>
            </a:r>
            <a:r>
              <a:rPr lang="ru-RU" altLang="ru-RU" sz="4800" dirty="0">
                <a:latin typeface="Arial" panose="020B0604020202020204" pitchFamily="34" charset="0"/>
              </a:rPr>
              <a:t>, </a:t>
            </a:r>
            <a:endParaRPr lang="en-US" altLang="ru-RU" sz="4800" dirty="0">
              <a:latin typeface="Arial" panose="020B0604020202020204" pitchFamily="34" charset="0"/>
            </a:endParaRPr>
          </a:p>
          <a:p>
            <a:pPr algn="ctr"/>
            <a:r>
              <a:rPr lang="ru-RU" altLang="ru-RU" sz="4800" dirty="0">
                <a:latin typeface="Arial" panose="020B0604020202020204" pitchFamily="34" charset="0"/>
              </a:rPr>
              <a:t>что соответствует модулю вектора дифракции </a:t>
            </a:r>
            <a:endParaRPr lang="en-US" altLang="ru-RU" sz="4800" dirty="0">
              <a:latin typeface="Arial" panose="020B0604020202020204" pitchFamily="34" charset="0"/>
            </a:endParaRPr>
          </a:p>
          <a:p>
            <a:pPr algn="ctr"/>
            <a:r>
              <a:rPr lang="ru-RU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|</a:t>
            </a:r>
            <a:r>
              <a:rPr lang="en-US" altLang="ru-RU" sz="4800" b="1" dirty="0">
                <a:solidFill>
                  <a:srgbClr val="CC0000"/>
                </a:solidFill>
                <a:latin typeface="Arial" panose="020B0604020202020204" pitchFamily="34" charset="0"/>
              </a:rPr>
              <a:t>H</a:t>
            </a:r>
            <a:r>
              <a:rPr lang="ru-RU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|</a:t>
            </a:r>
            <a:r>
              <a:rPr lang="en-US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~</a:t>
            </a:r>
            <a:r>
              <a:rPr lang="ru-RU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4800" baseline="30000" dirty="0">
                <a:solidFill>
                  <a:srgbClr val="CC0000"/>
                </a:solidFill>
                <a:latin typeface="Arial" panose="020B0604020202020204" pitchFamily="34" charset="0"/>
              </a:rPr>
              <a:t>-4</a:t>
            </a:r>
            <a:r>
              <a:rPr lang="ru-RU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-10</a:t>
            </a:r>
            <a:r>
              <a:rPr lang="ru-RU" altLang="ru-RU" sz="4800" baseline="30000" dirty="0">
                <a:solidFill>
                  <a:srgbClr val="CC0000"/>
                </a:solidFill>
                <a:latin typeface="Arial" panose="020B0604020202020204" pitchFamily="34" charset="0"/>
              </a:rPr>
              <a:t>-2 </a:t>
            </a:r>
            <a:r>
              <a:rPr lang="en-US" altLang="ru-RU" sz="4800" dirty="0">
                <a:solidFill>
                  <a:srgbClr val="CC0000"/>
                </a:solidFill>
                <a:latin typeface="Arial" panose="020B0604020202020204" pitchFamily="34" charset="0"/>
              </a:rPr>
              <a:t>Å</a:t>
            </a:r>
            <a:r>
              <a:rPr lang="ru-RU" altLang="ru-RU" sz="4800" baseline="30000" dirty="0">
                <a:solidFill>
                  <a:srgbClr val="CC0000"/>
                </a:solidFill>
                <a:latin typeface="Arial" panose="020B0604020202020204" pitchFamily="34" charset="0"/>
              </a:rPr>
              <a:t>-1</a:t>
            </a:r>
            <a:r>
              <a:rPr lang="ru-RU" altLang="ru-RU" sz="4800" dirty="0">
                <a:latin typeface="Arial" panose="020B0604020202020204" pitchFamily="34" charset="0"/>
              </a:rPr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37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Примеры применения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малоуглового рассеяния</a:t>
            </a:r>
            <a:endParaRPr lang="ru-RU" altLang="ru-RU" sz="3600" b="1">
              <a:latin typeface="Arial" panose="020B0604020202020204" pitchFamily="34" charset="0"/>
            </a:endParaRPr>
          </a:p>
        </p:txBody>
      </p:sp>
      <p:pic>
        <p:nvPicPr>
          <p:cNvPr id="11267" name="Picture 8" descr="E:\MP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1695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:\Пик 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71538"/>
            <a:ext cx="669607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476375" y="3105150"/>
            <a:ext cx="2374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Малоугловое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рассеяние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5219700" y="1571625"/>
            <a:ext cx="267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Первичный пучок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7177088" y="508635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latin typeface="Arial" panose="020B0604020202020204" pitchFamily="34" charset="0"/>
              </a:rPr>
              <a:t>θ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2774" name="Прямоугольник 11"/>
          <p:cNvSpPr>
            <a:spLocks noChangeArrowheads="1"/>
          </p:cNvSpPr>
          <p:nvPr/>
        </p:nvSpPr>
        <p:spPr bwMode="auto">
          <a:xfrm>
            <a:off x="3822700" y="1247775"/>
            <a:ext cx="877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I(</a:t>
            </a:r>
            <a:r>
              <a:rPr lang="el-GR" altLang="ru-RU" sz="3600">
                <a:latin typeface="Arial" panose="020B0604020202020204" pitchFamily="34" charset="0"/>
              </a:rPr>
              <a:t>θ</a:t>
            </a:r>
            <a:r>
              <a:rPr lang="en-US" altLang="ru-RU" sz="3600">
                <a:latin typeface="Arial" panose="020B0604020202020204" pitchFamily="34" charset="0"/>
              </a:rPr>
              <a:t>)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2775" name="Прямоугольник 13"/>
          <p:cNvSpPr>
            <a:spLocks noChangeArrowheads="1"/>
          </p:cNvSpPr>
          <p:nvPr/>
        </p:nvSpPr>
        <p:spPr bwMode="auto">
          <a:xfrm>
            <a:off x="4721225" y="570865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0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941888" y="2033588"/>
            <a:ext cx="1501775" cy="1071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32771" idx="2"/>
          </p:cNvCxnSpPr>
          <p:nvPr/>
        </p:nvCxnSpPr>
        <p:spPr>
          <a:xfrm>
            <a:off x="2663825" y="3937000"/>
            <a:ext cx="1260475" cy="1220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38405"/>
              </p:ext>
            </p:extLst>
          </p:nvPr>
        </p:nvGraphicFramePr>
        <p:xfrm>
          <a:off x="-19277" y="2963531"/>
          <a:ext cx="9163277" cy="12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3" imgW="6659640" imgH="942840" progId="Equation.DSMT4">
                  <p:embed/>
                </p:oleObj>
              </mc:Choice>
              <mc:Fallback>
                <p:oleObj name="Equation" r:id="rId3" imgW="6659640" imgH="94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277" y="2963531"/>
                        <a:ext cx="9163277" cy="129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8520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параметров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рассеивающего объекта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интенсивностью </a:t>
            </a:r>
          </a:p>
          <a:p>
            <a:pPr algn="ctr"/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малоуглового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рассеяния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6945"/>
              </p:ext>
            </p:extLst>
          </p:nvPr>
        </p:nvGraphicFramePr>
        <p:xfrm>
          <a:off x="2882843" y="4382449"/>
          <a:ext cx="302418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5" imgW="3024360" imgH="1530360" progId="Equation.DSMT4">
                  <p:embed/>
                </p:oleObj>
              </mc:Choice>
              <mc:Fallback>
                <p:oleObj name="Equation" r:id="rId5" imgW="3024360" imgH="153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2843" y="4382449"/>
                        <a:ext cx="3024187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83933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 – </a:t>
            </a:r>
            <a:r>
              <a:rPr lang="ru-RU" dirty="0" smtClean="0"/>
              <a:t>вектор рассеяния, </a:t>
            </a:r>
            <a:r>
              <a:rPr lang="en-US" dirty="0" smtClean="0"/>
              <a:t>R –</a:t>
            </a:r>
            <a:r>
              <a:rPr lang="ru-RU" dirty="0" smtClean="0"/>
              <a:t> радиус инерции, </a:t>
            </a:r>
            <a:r>
              <a:rPr lang="en-US" dirty="0" smtClean="0"/>
              <a:t>V – </a:t>
            </a:r>
            <a:r>
              <a:rPr lang="ru-RU" dirty="0" smtClean="0"/>
              <a:t>объем частиц, </a:t>
            </a:r>
            <a:r>
              <a:rPr lang="en-US" dirty="0" smtClean="0"/>
              <a:t>N – </a:t>
            </a:r>
            <a:r>
              <a:rPr lang="ru-RU" dirty="0" smtClean="0"/>
              <a:t>количество частиц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981D2B-29AE-4018-A93D-7239EE45A1C5}"/>
              </a:ext>
            </a:extLst>
          </p:cNvPr>
          <p:cNvSpPr txBox="1"/>
          <p:nvPr/>
        </p:nvSpPr>
        <p:spPr>
          <a:xfrm>
            <a:off x="0" y="1330860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разделы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дифракционного 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структурного 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6339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B796115-025F-4E8E-8F47-9DF2442C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048672" cy="4637171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1BDBCB37-103E-4617-BA7E-01E0C3BB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" y="5099323"/>
            <a:ext cx="9145587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Зависимость логарифма интенсивности нулевого рефлекса от угла </a:t>
            </a:r>
            <a:r>
              <a:rPr lang="el-GR" altLang="ru-RU" dirty="0">
                <a:latin typeface="Arial" panose="020B0604020202020204" pitchFamily="34" charset="0"/>
              </a:rPr>
              <a:t>θ</a:t>
            </a:r>
            <a:r>
              <a:rPr lang="ru-RU" altLang="ru-RU" dirty="0">
                <a:latin typeface="Arial" panose="020B0604020202020204" pitchFamily="34" charset="0"/>
              </a:rPr>
              <a:t> во второй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0057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68313" y="5518150"/>
            <a:ext cx="364331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Зависимость 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Ln</a:t>
            </a:r>
            <a:r>
              <a:rPr lang="en-US" altLang="ru-RU" sz="1800" i="1">
                <a:solidFill>
                  <a:srgbClr val="0000FF"/>
                </a:solidFill>
                <a:latin typeface="Arial" panose="020B0604020202020204" pitchFamily="34" charset="0"/>
              </a:rPr>
              <a:t>I(s)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для смеси в равной пропорции из двух сфер радиусов 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en-US" altLang="ru-RU" sz="1800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 и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 R</a:t>
            </a:r>
            <a:r>
              <a:rPr lang="en-US" altLang="ru-RU" sz="1800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 (R</a:t>
            </a:r>
            <a:r>
              <a:rPr lang="en-US" altLang="ru-RU" sz="1800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&gt;R</a:t>
            </a:r>
            <a:r>
              <a:rPr lang="en-US" altLang="ru-RU" sz="1800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endParaRPr lang="ru-RU" altLang="ru-RU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427538" y="4883150"/>
            <a:ext cx="43148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Вид  функции </a:t>
            </a:r>
            <a:r>
              <a:rPr lang="en-US" altLang="ru-RU" sz="1800">
                <a:solidFill>
                  <a:srgbClr val="0000FF"/>
                </a:solidFill>
                <a:latin typeface="Arial" panose="020B0604020202020204" pitchFamily="34" charset="0"/>
              </a:rPr>
              <a:t>Ln</a:t>
            </a:r>
            <a:r>
              <a:rPr lang="en-US" altLang="ru-RU" sz="1800" i="1">
                <a:solidFill>
                  <a:srgbClr val="0000FF"/>
                </a:solidFill>
                <a:latin typeface="Arial" panose="020B0604020202020204" pitchFamily="34" charset="0"/>
              </a:rPr>
              <a:t>I(s)</a:t>
            </a: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 для смеси частиц широкого спектра размеров</a:t>
            </a:r>
          </a:p>
        </p:txBody>
      </p:sp>
      <p:pic>
        <p:nvPicPr>
          <p:cNvPr id="16390" name="Picture 6" descr="F:\SAD 1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548062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F:\SAD 2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27175"/>
            <a:ext cx="42846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49A12A5-092B-42CB-82AB-5309C50A74E2}"/>
              </a:ext>
            </a:extLst>
          </p:cNvPr>
          <p:cNvSpPr/>
          <p:nvPr/>
        </p:nvSpPr>
        <p:spPr>
          <a:xfrm>
            <a:off x="-1" y="4495301"/>
            <a:ext cx="9144000" cy="1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B79373-2F13-43D5-91B2-E4DA4FF9B52C}"/>
              </a:ext>
            </a:extLst>
          </p:cNvPr>
          <p:cNvSpPr/>
          <p:nvPr/>
        </p:nvSpPr>
        <p:spPr>
          <a:xfrm>
            <a:off x="1329" y="5959873"/>
            <a:ext cx="9143999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51C35CA-33BB-40D9-94B0-8E5FDBBE35BB}"/>
              </a:ext>
            </a:extLst>
          </p:cNvPr>
          <p:cNvSpPr/>
          <p:nvPr/>
        </p:nvSpPr>
        <p:spPr>
          <a:xfrm>
            <a:off x="-1" y="3505521"/>
            <a:ext cx="9143999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173" name="Picture 5" descr="IMG">
            <a:extLst>
              <a:ext uri="{FF2B5EF4-FFF2-40B4-BE49-F238E27FC236}">
                <a16:creationId xmlns="" xmlns:a16="http://schemas.microsoft.com/office/drawing/2014/main" id="{72350317-6620-4AC7-BAB3-CF8EBA75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2279"/>
            <a:ext cx="2771564" cy="28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="" xmlns:a16="http://schemas.microsoft.com/office/drawing/2014/main" id="{77335B12-D67F-4E02-9E48-6789EC2A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6835"/>
            <a:ext cx="383381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1</a:t>
            </a:r>
            <a:r>
              <a:rPr lang="ru-RU" altLang="ru-RU" sz="1600" dirty="0"/>
              <a:t>. Геометрия дифракционной картины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="" xmlns:a16="http://schemas.microsoft.com/office/drawing/2014/main" id="{28EFA931-AE50-4BB9-A99B-A6B06D3F8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575" y="398511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Text Box 9">
            <a:extLst>
              <a:ext uri="{FF2B5EF4-FFF2-40B4-BE49-F238E27FC236}">
                <a16:creationId xmlns="" xmlns:a16="http://schemas.microsoft.com/office/drawing/2014/main" id="{AFA5DBA5-FB6B-42F0-BA29-19AB5905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3505521"/>
            <a:ext cx="485298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Элементарная ячейка</a:t>
            </a:r>
            <a:r>
              <a:rPr lang="en-US" altLang="ru-RU" sz="1600" dirty="0"/>
              <a:t> </a:t>
            </a:r>
            <a:r>
              <a:rPr lang="ru-RU" altLang="ru-RU" sz="1600" dirty="0"/>
              <a:t>кристалла, параметры кристаллической решетки </a:t>
            </a:r>
            <a:r>
              <a:rPr lang="en-US" altLang="ru-RU" sz="1600" b="1" dirty="0"/>
              <a:t>a,</a:t>
            </a:r>
            <a:r>
              <a:rPr lang="ru-RU" altLang="ru-RU" sz="1600" b="1" dirty="0"/>
              <a:t> </a:t>
            </a:r>
            <a:r>
              <a:rPr lang="en-US" altLang="ru-RU" sz="1600" b="1" dirty="0"/>
              <a:t>b,</a:t>
            </a:r>
            <a:r>
              <a:rPr lang="ru-RU" altLang="ru-RU" sz="1600" b="1" dirty="0"/>
              <a:t> </a:t>
            </a:r>
            <a:r>
              <a:rPr lang="en-US" altLang="ru-RU" sz="1600" b="1" dirty="0"/>
              <a:t>c,</a:t>
            </a:r>
            <a:r>
              <a:rPr lang="ru-RU" altLang="ru-RU" sz="1600" dirty="0"/>
              <a:t> </a:t>
            </a:r>
            <a:r>
              <a:rPr lang="en-US" altLang="ru-RU" sz="1600" dirty="0">
                <a:latin typeface="Symbol" panose="05050102010706020507" pitchFamily="18" charset="2"/>
              </a:rPr>
              <a:t>a,</a:t>
            </a:r>
            <a:r>
              <a:rPr lang="ru-RU" altLang="ru-RU" sz="1600" dirty="0"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latin typeface="Symbol" panose="05050102010706020507" pitchFamily="18" charset="2"/>
              </a:rPr>
              <a:t>b,</a:t>
            </a:r>
            <a:r>
              <a:rPr lang="ru-RU" altLang="ru-RU" sz="1600" dirty="0"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latin typeface="Symbol" panose="05050102010706020507" pitchFamily="18" charset="2"/>
              </a:rPr>
              <a:t>g,</a:t>
            </a:r>
            <a:r>
              <a:rPr lang="ru-RU" altLang="ru-RU" sz="1600" dirty="0">
                <a:latin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симметрия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="" xmlns:a16="http://schemas.microsoft.com/office/drawing/2014/main" id="{C1D2149D-DA38-4FF9-BCC3-EE64F6D7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" y="4495667"/>
            <a:ext cx="370268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2</a:t>
            </a:r>
            <a:r>
              <a:rPr lang="ru-RU" altLang="ru-RU" sz="1600" dirty="0">
                <a:solidFill>
                  <a:srgbClr val="FF0000"/>
                </a:solidFill>
              </a:rPr>
              <a:t>. </a:t>
            </a:r>
            <a:r>
              <a:rPr lang="ru-RU" altLang="ru-RU" sz="1600" dirty="0"/>
              <a:t>Интенсивности дифракционных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рефлексов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="" xmlns:a16="http://schemas.microsoft.com/office/drawing/2014/main" id="{BA10AE59-673A-43FE-9D2E-B5BC8088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4" y="4495301"/>
            <a:ext cx="4860927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Функция распределения электронной плотности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Позволяет определить координаты атомов в элементарной ячейке исследуемого материала</a:t>
            </a:r>
          </a:p>
        </p:txBody>
      </p:sp>
      <p:graphicFrame>
        <p:nvGraphicFramePr>
          <p:cNvPr id="7180" name="Object 12">
            <a:extLst>
              <a:ext uri="{FF2B5EF4-FFF2-40B4-BE49-F238E27FC236}">
                <a16:creationId xmlns="" xmlns:a16="http://schemas.microsoft.com/office/drawing/2014/main" id="{4574B8F3-3B09-4BCB-A395-D95A09C072D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41093" y="4728762"/>
          <a:ext cx="22082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638300" imgH="419100" progId="">
                  <p:embed/>
                </p:oleObj>
              </mc:Choice>
              <mc:Fallback>
                <p:oleObj name="Equation" r:id="rId5" imgW="1638300" imgH="419100" progId="">
                  <p:embed/>
                  <p:pic>
                    <p:nvPicPr>
                      <p:cNvPr id="7180" name="Object 12">
                        <a:extLst>
                          <a:ext uri="{FF2B5EF4-FFF2-40B4-BE49-F238E27FC236}">
                            <a16:creationId xmlns="" xmlns:a16="http://schemas.microsoft.com/office/drawing/2014/main" id="{4574B8F3-3B09-4BCB-A395-D95A09C07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093" y="4728762"/>
                        <a:ext cx="220821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3">
            <a:extLst>
              <a:ext uri="{FF2B5EF4-FFF2-40B4-BE49-F238E27FC236}">
                <a16:creationId xmlns="" xmlns:a16="http://schemas.microsoft.com/office/drawing/2014/main" id="{7E1628FC-B561-402F-83C8-2CC34719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3" y="5952515"/>
            <a:ext cx="382896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3. Тонкая структура дифракционных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   рефлексов и диффузного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рассеяния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="" xmlns:a16="http://schemas.microsoft.com/office/drawing/2014/main" id="{C803EC84-8961-47DA-972B-19F7667C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705" y="6170119"/>
            <a:ext cx="481735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Реальная структура кристаллов</a:t>
            </a:r>
            <a:r>
              <a:rPr lang="en-US" altLang="ru-RU" sz="1600" dirty="0"/>
              <a:t> - </a:t>
            </a:r>
            <a:r>
              <a:rPr lang="ru-RU" altLang="ru-RU" sz="1600" dirty="0"/>
              <a:t> дефекты, нарушения совершенства кристаллов</a:t>
            </a:r>
          </a:p>
        </p:txBody>
      </p:sp>
      <p:sp>
        <p:nvSpPr>
          <p:cNvPr id="3086" name="Text Box 15">
            <a:extLst>
              <a:ext uri="{FF2B5EF4-FFF2-40B4-BE49-F238E27FC236}">
                <a16:creationId xmlns="" xmlns:a16="http://schemas.microsoft.com/office/drawing/2014/main" id="{80F6498D-C18D-4A49-AF98-0B830D0B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10339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Источники информации в структурном анализе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="" xmlns:a16="http://schemas.microsoft.com/office/drawing/2014/main" id="{D5DA33CF-F816-4B6A-937B-43425481E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575" y="508518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7">
            <a:extLst>
              <a:ext uri="{FF2B5EF4-FFF2-40B4-BE49-F238E27FC236}">
                <a16:creationId xmlns="" xmlns:a16="http://schemas.microsoft.com/office/drawing/2014/main" id="{EF26A93B-50AE-4E37-B6ED-628FF94B3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8532" y="638132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BABD26-DE79-4D78-BACA-D2F1307CC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634"/>
            <a:ext cx="5219700" cy="2819945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6DB13E7E-C802-438E-A5F4-BB613BB4A17C}"/>
              </a:ext>
            </a:extLst>
          </p:cNvPr>
          <p:cNvCxnSpPr/>
          <p:nvPr/>
        </p:nvCxnSpPr>
        <p:spPr>
          <a:xfrm flipH="1" flipV="1">
            <a:off x="3887417" y="2350763"/>
            <a:ext cx="360040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1" grpId="0" animBg="1"/>
      <p:bldP spid="7182" grpId="0" animBg="1"/>
      <p:bldP spid="3086" grpId="0" animBg="1"/>
      <p:bldP spid="7184" grpId="0" animBg="1"/>
      <p:bldP spid="71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2191</Words>
  <Application>Microsoft Office PowerPoint</Application>
  <PresentationFormat>Экран (4:3)</PresentationFormat>
  <Paragraphs>384</Paragraphs>
  <Slides>81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3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Эрнест</dc:creator>
  <cp:lastModifiedBy>Suvorov</cp:lastModifiedBy>
  <cp:revision>30</cp:revision>
  <dcterms:created xsi:type="dcterms:W3CDTF">2023-11-04T15:05:52Z</dcterms:created>
  <dcterms:modified xsi:type="dcterms:W3CDTF">2024-03-20T09:20:46Z</dcterms:modified>
</cp:coreProperties>
</file>